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21" name="Hoofdtekst - niveau één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Titeltekst</a:t>
            </a:r>
          </a:p>
        </p:txBody>
      </p:sp>
      <p:sp>
        <p:nvSpPr>
          <p:cNvPr id="30" name="Hoofdtekst - niveau één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9" name="Hoofdtekst - niveau één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8" name="Hoofdtekst - niveau één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Titeltekst</a:t>
            </a:r>
          </a:p>
        </p:txBody>
      </p:sp>
      <p:sp>
        <p:nvSpPr>
          <p:cNvPr id="73" name="Hoofdtekst - niveau één…"/>
          <p:cNvSpPr txBox="1"/>
          <p:nvPr>
            <p:ph type="body" sz="half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Titeltekst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Hoofdtekst - niveau één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/>
          <p:nvPr>
            <p:ph type="title"/>
          </p:nvPr>
        </p:nvSpPr>
        <p:spPr>
          <a:xfrm>
            <a:off x="608965" y="92074"/>
            <a:ext cx="1096137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Hoofdtekst - niveau één…"/>
          <p:cNvSpPr txBox="1"/>
          <p:nvPr>
            <p:ph type="body" idx="1"/>
          </p:nvPr>
        </p:nvSpPr>
        <p:spPr>
          <a:xfrm>
            <a:off x="608965" y="1600200"/>
            <a:ext cx="1096137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1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Rectangle 2"/>
          <p:cNvSpPr/>
          <p:nvPr/>
        </p:nvSpPr>
        <p:spPr>
          <a:xfrm>
            <a:off x="8686800" y="0"/>
            <a:ext cx="3502153" cy="6858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96" name="Oval 3"/>
          <p:cNvSpPr/>
          <p:nvPr/>
        </p:nvSpPr>
        <p:spPr>
          <a:xfrm>
            <a:off x="8956209" y="-485987"/>
            <a:ext cx="2743201" cy="2743201"/>
          </a:xfrm>
          <a:prstGeom prst="ellipse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Oval 4"/>
          <p:cNvSpPr/>
          <p:nvPr/>
        </p:nvSpPr>
        <p:spPr>
          <a:xfrm>
            <a:off x="10241280" y="2377439"/>
            <a:ext cx="1645921" cy="1645922"/>
          </a:xfrm>
          <a:prstGeom prst="ellipse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Oval 5"/>
          <p:cNvSpPr/>
          <p:nvPr/>
        </p:nvSpPr>
        <p:spPr>
          <a:xfrm>
            <a:off x="8947573" y="3688079"/>
            <a:ext cx="1097281" cy="1097281"/>
          </a:xfrm>
          <a:prstGeom prst="ellipse">
            <a:avLst/>
          </a:prstGeom>
          <a:solidFill>
            <a:srgbClr val="0D7A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Rectangle 6"/>
          <p:cNvSpPr/>
          <p:nvPr/>
        </p:nvSpPr>
        <p:spPr>
          <a:xfrm>
            <a:off x="640080" y="1645920"/>
            <a:ext cx="73153" cy="320040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TextBox 7"/>
          <p:cNvSpPr txBox="1"/>
          <p:nvPr/>
        </p:nvSpPr>
        <p:spPr>
          <a:xfrm>
            <a:off x="1051559" y="1645920"/>
            <a:ext cx="7223761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Niet onwil,</a:t>
            </a:r>
          </a:p>
        </p:txBody>
      </p:sp>
      <p:sp>
        <p:nvSpPr>
          <p:cNvPr id="101" name="TextBox 8"/>
          <p:cNvSpPr txBox="1"/>
          <p:nvPr/>
        </p:nvSpPr>
        <p:spPr>
          <a:xfrm>
            <a:off x="1051559" y="2651760"/>
            <a:ext cx="768096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3800">
                <a:solidFill>
                  <a:srgbClr val="C8E8E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maar onbekendheid</a:t>
            </a:r>
          </a:p>
        </p:txBody>
      </p:sp>
      <p:sp>
        <p:nvSpPr>
          <p:cNvPr id="102" name="TextBox 9"/>
          <p:cNvSpPr txBox="1"/>
          <p:nvPr/>
        </p:nvSpPr>
        <p:spPr>
          <a:xfrm>
            <a:off x="1051560" y="3840479"/>
            <a:ext cx="7406639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A0CCC8"/>
                </a:solidFill>
              </a:defRPr>
            </a:lvl1pPr>
          </a:lstStyle>
          <a:p>
            <a:pPr/>
            <a:r>
              <a:t>Jongerenparticipatie bij Buurtcoöperatie de Eester</a:t>
            </a:r>
          </a:p>
        </p:txBody>
      </p:sp>
      <p:sp>
        <p:nvSpPr>
          <p:cNvPr id="103" name="Rectangle 10"/>
          <p:cNvSpPr/>
          <p:nvPr/>
        </p:nvSpPr>
        <p:spPr>
          <a:xfrm>
            <a:off x="1005839" y="4572000"/>
            <a:ext cx="4572001" cy="36577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TextBox 11"/>
          <p:cNvSpPr txBox="1"/>
          <p:nvPr/>
        </p:nvSpPr>
        <p:spPr>
          <a:xfrm>
            <a:off x="1051559" y="4754879"/>
            <a:ext cx="768096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80AAA8"/>
                </a:solidFill>
              </a:defRPr>
            </a:lvl1pPr>
          </a:lstStyle>
          <a:p>
            <a:pPr/>
            <a:r>
              <a:t>Gijs Hooning  ·  Imad Mezroui  ·  Meraj Sayed  ·  Quinten van der Werff</a:t>
            </a:r>
          </a:p>
        </p:txBody>
      </p:sp>
      <p:sp>
        <p:nvSpPr>
          <p:cNvPr id="105" name="TextBox 12"/>
          <p:cNvSpPr txBox="1"/>
          <p:nvPr/>
        </p:nvSpPr>
        <p:spPr>
          <a:xfrm>
            <a:off x="1051559" y="5166359"/>
            <a:ext cx="76809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608A88"/>
                </a:solidFill>
              </a:defRPr>
            </a:lvl1pPr>
          </a:lstStyle>
          <a:p>
            <a:pPr/>
            <a:r>
              <a:t>Vrije Universiteit Amsterdam  ·  Onderzoekspracticum  ·  2026</a:t>
            </a:r>
          </a:p>
        </p:txBody>
      </p:sp>
      <p:pic>
        <p:nvPicPr>
          <p:cNvPr id="106" name="geplakte-film.png" descr="geplakte-fil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6452" y="4883959"/>
            <a:ext cx="3482848" cy="1943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Rectangle 1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7" name="Rectangle 2"/>
          <p:cNvSpPr/>
          <p:nvPr/>
        </p:nvSpPr>
        <p:spPr>
          <a:xfrm>
            <a:off x="8686800" y="0"/>
            <a:ext cx="3502153" cy="6858000"/>
          </a:xfrm>
          <a:prstGeom prst="rect">
            <a:avLst/>
          </a:prstGeom>
          <a:solidFill>
            <a:srgbClr val="0A484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8" name="Oval 3"/>
          <p:cNvSpPr/>
          <p:nvPr/>
        </p:nvSpPr>
        <p:spPr>
          <a:xfrm>
            <a:off x="8961119" y="274319"/>
            <a:ext cx="2194561" cy="2194562"/>
          </a:xfrm>
          <a:prstGeom prst="ellipse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9" name="Oval 4"/>
          <p:cNvSpPr/>
          <p:nvPr/>
        </p:nvSpPr>
        <p:spPr>
          <a:xfrm>
            <a:off x="10607040" y="3474720"/>
            <a:ext cx="1280161" cy="1280161"/>
          </a:xfrm>
          <a:prstGeom prst="ellipse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0" name="Rectangle 5"/>
          <p:cNvSpPr/>
          <p:nvPr/>
        </p:nvSpPr>
        <p:spPr>
          <a:xfrm>
            <a:off x="640080" y="731519"/>
            <a:ext cx="73153" cy="502920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1" name="TextBox 6"/>
          <p:cNvSpPr txBox="1"/>
          <p:nvPr/>
        </p:nvSpPr>
        <p:spPr>
          <a:xfrm>
            <a:off x="960119" y="822960"/>
            <a:ext cx="7223761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Conclusie</a:t>
            </a:r>
          </a:p>
        </p:txBody>
      </p:sp>
      <p:sp>
        <p:nvSpPr>
          <p:cNvPr id="352" name="TextBox 7"/>
          <p:cNvSpPr txBox="1"/>
          <p:nvPr/>
        </p:nvSpPr>
        <p:spPr>
          <a:xfrm>
            <a:off x="960119" y="1737360"/>
            <a:ext cx="7223761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400">
                <a:solidFill>
                  <a:srgbClr val="A0CC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Niet onwil, maar onbekendheid</a:t>
            </a:r>
          </a:p>
        </p:txBody>
      </p:sp>
      <p:sp>
        <p:nvSpPr>
          <p:cNvPr id="353" name="Rectangle 8"/>
          <p:cNvSpPr/>
          <p:nvPr/>
        </p:nvSpPr>
        <p:spPr>
          <a:xfrm>
            <a:off x="914399" y="2560320"/>
            <a:ext cx="7406642" cy="36577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4" name="Rectangle 9"/>
          <p:cNvSpPr/>
          <p:nvPr/>
        </p:nvSpPr>
        <p:spPr>
          <a:xfrm>
            <a:off x="914400" y="2834639"/>
            <a:ext cx="411481" cy="502920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5" name="TextBox 10"/>
          <p:cNvSpPr txBox="1"/>
          <p:nvPr/>
        </p:nvSpPr>
        <p:spPr>
          <a:xfrm>
            <a:off x="960119" y="2880360"/>
            <a:ext cx="32004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>
                <a:solidFill>
                  <a:srgbClr val="0D5C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56" name="TextBox 11"/>
          <p:cNvSpPr txBox="1"/>
          <p:nvPr/>
        </p:nvSpPr>
        <p:spPr>
          <a:xfrm>
            <a:off x="1463039" y="2898648"/>
            <a:ext cx="6766561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/>
            <a:r>
              <a:t>75% van de jongeren heeft nog nooit van de Eester gehoord</a:t>
            </a:r>
          </a:p>
        </p:txBody>
      </p:sp>
      <p:sp>
        <p:nvSpPr>
          <p:cNvPr id="357" name="Rectangle 12"/>
          <p:cNvSpPr/>
          <p:nvPr/>
        </p:nvSpPr>
        <p:spPr>
          <a:xfrm>
            <a:off x="914400" y="3538728"/>
            <a:ext cx="411481" cy="502920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8" name="TextBox 13"/>
          <p:cNvSpPr txBox="1"/>
          <p:nvPr/>
        </p:nvSpPr>
        <p:spPr>
          <a:xfrm>
            <a:off x="960119" y="3584447"/>
            <a:ext cx="32004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>
                <a:solidFill>
                  <a:srgbClr val="0D5C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59" name="TextBox 14"/>
          <p:cNvSpPr txBox="1"/>
          <p:nvPr/>
        </p:nvSpPr>
        <p:spPr>
          <a:xfrm>
            <a:off x="1463039" y="3602735"/>
            <a:ext cx="6766561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/>
            <a:r>
              <a:t>Lage betrokkenheid ligt niet per se aan negatieve houding tegenover het aanbod</a:t>
            </a:r>
          </a:p>
        </p:txBody>
      </p:sp>
      <p:sp>
        <p:nvSpPr>
          <p:cNvPr id="360" name="Rectangle 15"/>
          <p:cNvSpPr/>
          <p:nvPr/>
        </p:nvSpPr>
        <p:spPr>
          <a:xfrm>
            <a:off x="914400" y="4242815"/>
            <a:ext cx="411481" cy="502920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1" name="TextBox 16"/>
          <p:cNvSpPr txBox="1"/>
          <p:nvPr/>
        </p:nvSpPr>
        <p:spPr>
          <a:xfrm>
            <a:off x="960119" y="4288535"/>
            <a:ext cx="32004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>
                <a:solidFill>
                  <a:srgbClr val="0D5C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62" name="TextBox 17"/>
          <p:cNvSpPr txBox="1"/>
          <p:nvPr/>
        </p:nvSpPr>
        <p:spPr>
          <a:xfrm>
            <a:off x="1463039" y="4306823"/>
            <a:ext cx="6766561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/>
            <a:r>
              <a:t>De Eester is nauwelijks aanwezig in het sociale netwerk van jongeren</a:t>
            </a:r>
          </a:p>
        </p:txBody>
      </p:sp>
      <p:sp>
        <p:nvSpPr>
          <p:cNvPr id="363" name="Rectangle 18"/>
          <p:cNvSpPr/>
          <p:nvPr/>
        </p:nvSpPr>
        <p:spPr>
          <a:xfrm>
            <a:off x="914400" y="4946903"/>
            <a:ext cx="411481" cy="502920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4" name="TextBox 19"/>
          <p:cNvSpPr txBox="1"/>
          <p:nvPr/>
        </p:nvSpPr>
        <p:spPr>
          <a:xfrm>
            <a:off x="960119" y="4992623"/>
            <a:ext cx="32004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>
                <a:solidFill>
                  <a:srgbClr val="0D5C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65" name="TextBox 20"/>
          <p:cNvSpPr txBox="1"/>
          <p:nvPr/>
        </p:nvSpPr>
        <p:spPr>
          <a:xfrm>
            <a:off x="1463039" y="5010911"/>
            <a:ext cx="6766561" cy="277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/>
            <a:r>
              <a:t>Jongeren staan open voor de Eester, maar kennen het onvoldoende</a:t>
            </a:r>
          </a:p>
        </p:txBody>
      </p:sp>
      <p:sp>
        <p:nvSpPr>
          <p:cNvPr id="366" name="Rectangle 21"/>
          <p:cNvSpPr/>
          <p:nvPr/>
        </p:nvSpPr>
        <p:spPr>
          <a:xfrm>
            <a:off x="914400" y="5650991"/>
            <a:ext cx="411481" cy="502920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7" name="TextBox 22"/>
          <p:cNvSpPr txBox="1"/>
          <p:nvPr/>
        </p:nvSpPr>
        <p:spPr>
          <a:xfrm>
            <a:off x="960119" y="5696711"/>
            <a:ext cx="32004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>
                <a:solidFill>
                  <a:srgbClr val="0D5C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68" name="TextBox 23"/>
          <p:cNvSpPr txBox="1"/>
          <p:nvPr/>
        </p:nvSpPr>
        <p:spPr>
          <a:xfrm>
            <a:off x="1463039" y="5715000"/>
            <a:ext cx="6766561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/>
            <a:r>
              <a:t>Sociaal netwerk is de sterkste voorspeller van deelname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tangle 1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1" name="Rectangle 2"/>
          <p:cNvSpPr/>
          <p:nvPr/>
        </p:nvSpPr>
        <p:spPr>
          <a:xfrm>
            <a:off x="-1" y="0"/>
            <a:ext cx="12188954" cy="1188720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2" name="Rectangle 3"/>
          <p:cNvSpPr/>
          <p:nvPr/>
        </p:nvSpPr>
        <p:spPr>
          <a:xfrm>
            <a:off x="-1" y="1188719"/>
            <a:ext cx="73154" cy="566928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3" name="TextBox 4"/>
          <p:cNvSpPr txBox="1"/>
          <p:nvPr/>
        </p:nvSpPr>
        <p:spPr>
          <a:xfrm>
            <a:off x="594359" y="201168"/>
            <a:ext cx="9052561" cy="61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Aanbevelingen</a:t>
            </a:r>
          </a:p>
        </p:txBody>
      </p:sp>
      <p:sp>
        <p:nvSpPr>
          <p:cNvPr id="374" name="Rectangle 5"/>
          <p:cNvSpPr/>
          <p:nvPr/>
        </p:nvSpPr>
        <p:spPr>
          <a:xfrm>
            <a:off x="365759" y="1417319"/>
            <a:ext cx="3727705" cy="2423162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5" name="Rectangle 6"/>
          <p:cNvSpPr/>
          <p:nvPr/>
        </p:nvSpPr>
        <p:spPr>
          <a:xfrm>
            <a:off x="365759" y="1417319"/>
            <a:ext cx="594361" cy="2423162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6" name="TextBox 7"/>
          <p:cNvSpPr txBox="1"/>
          <p:nvPr/>
        </p:nvSpPr>
        <p:spPr>
          <a:xfrm>
            <a:off x="457200" y="2354579"/>
            <a:ext cx="41148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77" name="Rectangle 8"/>
          <p:cNvSpPr/>
          <p:nvPr/>
        </p:nvSpPr>
        <p:spPr>
          <a:xfrm>
            <a:off x="960119" y="1417319"/>
            <a:ext cx="54865" cy="2423162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8" name="TextBox 9"/>
          <p:cNvSpPr txBox="1"/>
          <p:nvPr/>
        </p:nvSpPr>
        <p:spPr>
          <a:xfrm>
            <a:off x="1161287" y="1554480"/>
            <a:ext cx="276758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0D5C63"/>
                </a:solidFill>
              </a:defRPr>
            </a:lvl1pPr>
          </a:lstStyle>
          <a:p>
            <a:pPr/>
            <a:r>
              <a:t>Vergroot zichtbaarheid</a:t>
            </a:r>
          </a:p>
        </p:txBody>
      </p:sp>
      <p:sp>
        <p:nvSpPr>
          <p:cNvPr id="379" name="TextBox 10"/>
          <p:cNvSpPr txBox="1"/>
          <p:nvPr/>
        </p:nvSpPr>
        <p:spPr>
          <a:xfrm>
            <a:off x="1161287" y="2103120"/>
            <a:ext cx="2767586" cy="62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1A2B2B"/>
                </a:solidFill>
              </a:defRPr>
            </a:pPr>
            <a:r>
              <a:t>Aanwezig op scholen, cafés, sport-</a:t>
            </a: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verenigingen en online (Instagram,</a:t>
            </a: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TikTok, WhatsApp)</a:t>
            </a:r>
          </a:p>
        </p:txBody>
      </p:sp>
      <p:sp>
        <p:nvSpPr>
          <p:cNvPr id="380" name="Rectangle 11"/>
          <p:cNvSpPr/>
          <p:nvPr/>
        </p:nvSpPr>
        <p:spPr>
          <a:xfrm>
            <a:off x="4230623" y="1417319"/>
            <a:ext cx="3727705" cy="2423162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1" name="Rectangle 12"/>
          <p:cNvSpPr/>
          <p:nvPr/>
        </p:nvSpPr>
        <p:spPr>
          <a:xfrm>
            <a:off x="4230623" y="1417319"/>
            <a:ext cx="594361" cy="2423162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2" name="TextBox 13"/>
          <p:cNvSpPr txBox="1"/>
          <p:nvPr/>
        </p:nvSpPr>
        <p:spPr>
          <a:xfrm>
            <a:off x="4322064" y="2354579"/>
            <a:ext cx="41148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83" name="Rectangle 14"/>
          <p:cNvSpPr/>
          <p:nvPr/>
        </p:nvSpPr>
        <p:spPr>
          <a:xfrm>
            <a:off x="4824984" y="1417319"/>
            <a:ext cx="54865" cy="2423162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4" name="TextBox 15"/>
          <p:cNvSpPr txBox="1"/>
          <p:nvPr/>
        </p:nvSpPr>
        <p:spPr>
          <a:xfrm>
            <a:off x="5026152" y="1554480"/>
            <a:ext cx="2767585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0D5C63"/>
                </a:solidFill>
              </a:defRPr>
            </a:lvl1pPr>
          </a:lstStyle>
          <a:p>
            <a:pPr/>
            <a:r>
              <a:t>Gebruik jongerennetwerken</a:t>
            </a:r>
          </a:p>
        </p:txBody>
      </p:sp>
      <p:sp>
        <p:nvSpPr>
          <p:cNvPr id="385" name="TextBox 16"/>
          <p:cNvSpPr txBox="1"/>
          <p:nvPr/>
        </p:nvSpPr>
        <p:spPr>
          <a:xfrm>
            <a:off x="5026152" y="2103120"/>
            <a:ext cx="2767585" cy="62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1A2B2B"/>
                </a:solidFill>
              </a:defRPr>
            </a:pPr>
            <a:r>
              <a:t>Jonge ambassadeurs uit de buurt.</a:t>
            </a: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Vrienden mee uitnodigen verlaagt</a:t>
            </a: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de drempel enorm.</a:t>
            </a:r>
          </a:p>
        </p:txBody>
      </p:sp>
      <p:sp>
        <p:nvSpPr>
          <p:cNvPr id="386" name="Rectangle 17"/>
          <p:cNvSpPr/>
          <p:nvPr/>
        </p:nvSpPr>
        <p:spPr>
          <a:xfrm>
            <a:off x="8095488" y="1417319"/>
            <a:ext cx="3727704" cy="2423162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7" name="Rectangle 18"/>
          <p:cNvSpPr/>
          <p:nvPr/>
        </p:nvSpPr>
        <p:spPr>
          <a:xfrm>
            <a:off x="8095488" y="1417319"/>
            <a:ext cx="594361" cy="2423162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8" name="TextBox 19"/>
          <p:cNvSpPr txBox="1"/>
          <p:nvPr/>
        </p:nvSpPr>
        <p:spPr>
          <a:xfrm>
            <a:off x="8186927" y="2354579"/>
            <a:ext cx="41148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89" name="Rectangle 20"/>
          <p:cNvSpPr/>
          <p:nvPr/>
        </p:nvSpPr>
        <p:spPr>
          <a:xfrm>
            <a:off x="8689847" y="1417319"/>
            <a:ext cx="54865" cy="2423162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0" name="TextBox 21"/>
          <p:cNvSpPr txBox="1"/>
          <p:nvPr/>
        </p:nvSpPr>
        <p:spPr>
          <a:xfrm>
            <a:off x="8891015" y="1554480"/>
            <a:ext cx="2767585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0D5C63"/>
                </a:solidFill>
              </a:defRPr>
            </a:lvl1pPr>
          </a:lstStyle>
          <a:p>
            <a:pPr/>
            <a:r>
              <a:t>Passend aanbod</a:t>
            </a:r>
          </a:p>
        </p:txBody>
      </p:sp>
      <p:sp>
        <p:nvSpPr>
          <p:cNvPr id="391" name="TextBox 22"/>
          <p:cNvSpPr txBox="1"/>
          <p:nvPr/>
        </p:nvSpPr>
        <p:spPr>
          <a:xfrm>
            <a:off x="8891015" y="2103120"/>
            <a:ext cx="2767585" cy="62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1A2B2B"/>
                </a:solidFill>
              </a:defRPr>
            </a:pPr>
            <a:r>
              <a:t>Focus op ontmoetingsruimte, samen</a:t>
            </a: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eten en koken, beste scores.</a:t>
            </a:r>
          </a:p>
        </p:txBody>
      </p:sp>
      <p:sp>
        <p:nvSpPr>
          <p:cNvPr id="392" name="Rectangle 23"/>
          <p:cNvSpPr/>
          <p:nvPr/>
        </p:nvSpPr>
        <p:spPr>
          <a:xfrm>
            <a:off x="365759" y="4023359"/>
            <a:ext cx="3727705" cy="242316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3" name="Rectangle 24"/>
          <p:cNvSpPr/>
          <p:nvPr/>
        </p:nvSpPr>
        <p:spPr>
          <a:xfrm>
            <a:off x="365759" y="4023359"/>
            <a:ext cx="594361" cy="242316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4" name="TextBox 25"/>
          <p:cNvSpPr txBox="1"/>
          <p:nvPr/>
        </p:nvSpPr>
        <p:spPr>
          <a:xfrm>
            <a:off x="457200" y="4960620"/>
            <a:ext cx="41148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95" name="Rectangle 26"/>
          <p:cNvSpPr/>
          <p:nvPr/>
        </p:nvSpPr>
        <p:spPr>
          <a:xfrm>
            <a:off x="960119" y="4023359"/>
            <a:ext cx="54865" cy="242316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6" name="TextBox 27"/>
          <p:cNvSpPr txBox="1"/>
          <p:nvPr/>
        </p:nvSpPr>
        <p:spPr>
          <a:xfrm>
            <a:off x="1161287" y="4160520"/>
            <a:ext cx="2767586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0D5C63"/>
                </a:solidFill>
              </a:defRPr>
            </a:lvl1pPr>
          </a:lstStyle>
          <a:p>
            <a:pPr/>
            <a:r>
              <a:t>Laat meedenken &amp; meebeslissen</a:t>
            </a:r>
          </a:p>
        </p:txBody>
      </p:sp>
      <p:sp>
        <p:nvSpPr>
          <p:cNvPr id="397" name="TextBox 28"/>
          <p:cNvSpPr txBox="1"/>
          <p:nvPr/>
        </p:nvSpPr>
        <p:spPr>
          <a:xfrm>
            <a:off x="1161287" y="4709159"/>
            <a:ext cx="2767586" cy="629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1A2B2B"/>
                </a:solidFill>
              </a:defRPr>
            </a:pPr>
            <a:r>
              <a:t>Jongeren als medeorganisatoren,</a:t>
            </a: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niet alleen als deelnemers.</a:t>
            </a: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Vergroot gevoel van ownership.</a:t>
            </a:r>
          </a:p>
        </p:txBody>
      </p:sp>
      <p:sp>
        <p:nvSpPr>
          <p:cNvPr id="398" name="Rectangle 29"/>
          <p:cNvSpPr/>
          <p:nvPr/>
        </p:nvSpPr>
        <p:spPr>
          <a:xfrm>
            <a:off x="4230623" y="4023359"/>
            <a:ext cx="3727705" cy="242316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9" name="Rectangle 30"/>
          <p:cNvSpPr/>
          <p:nvPr/>
        </p:nvSpPr>
        <p:spPr>
          <a:xfrm>
            <a:off x="4230623" y="4023359"/>
            <a:ext cx="594361" cy="242316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0" name="TextBox 31"/>
          <p:cNvSpPr txBox="1"/>
          <p:nvPr/>
        </p:nvSpPr>
        <p:spPr>
          <a:xfrm>
            <a:off x="4322064" y="4960620"/>
            <a:ext cx="41148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01" name="Rectangle 32"/>
          <p:cNvSpPr/>
          <p:nvPr/>
        </p:nvSpPr>
        <p:spPr>
          <a:xfrm>
            <a:off x="4824984" y="4023359"/>
            <a:ext cx="54865" cy="242316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2" name="TextBox 33"/>
          <p:cNvSpPr txBox="1"/>
          <p:nvPr/>
        </p:nvSpPr>
        <p:spPr>
          <a:xfrm>
            <a:off x="5026152" y="4160520"/>
            <a:ext cx="2767585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0D5C63"/>
                </a:solidFill>
              </a:defRPr>
            </a:lvl1pPr>
          </a:lstStyle>
          <a:p>
            <a:pPr/>
            <a:r>
              <a:t>Herkenbaar maken</a:t>
            </a:r>
          </a:p>
        </p:txBody>
      </p:sp>
      <p:sp>
        <p:nvSpPr>
          <p:cNvPr id="403" name="TextBox 34"/>
          <p:cNvSpPr txBox="1"/>
          <p:nvPr/>
        </p:nvSpPr>
        <p:spPr>
          <a:xfrm>
            <a:off x="5026152" y="4709159"/>
            <a:ext cx="2767585" cy="629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1A2B2B"/>
                </a:solidFill>
              </a:defRPr>
            </a:pPr>
            <a:r>
              <a:t>Jongeren zichtbaar in communicatie,</a:t>
            </a: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activiteiten en inrichting van</a:t>
            </a: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het centrum.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tangle 1"/>
          <p:cNvSpPr/>
          <p:nvPr/>
        </p:nvSpPr>
        <p:spPr>
          <a:xfrm>
            <a:off x="-4827" y="0"/>
            <a:ext cx="12188954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Pubquiz</a:t>
            </a:r>
          </a:p>
        </p:txBody>
      </p:sp>
      <p:sp>
        <p:nvSpPr>
          <p:cNvPr id="406" name="Rectangle 2"/>
          <p:cNvSpPr/>
          <p:nvPr/>
        </p:nvSpPr>
        <p:spPr>
          <a:xfrm>
            <a:off x="-1" y="0"/>
            <a:ext cx="12188954" cy="1188720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7" name="Rectangle 3"/>
          <p:cNvSpPr/>
          <p:nvPr/>
        </p:nvSpPr>
        <p:spPr>
          <a:xfrm>
            <a:off x="-1" y="1188719"/>
            <a:ext cx="73154" cy="566928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8" name="TextBox 4"/>
          <p:cNvSpPr txBox="1"/>
          <p:nvPr/>
        </p:nvSpPr>
        <p:spPr>
          <a:xfrm>
            <a:off x="594359" y="201168"/>
            <a:ext cx="9052561" cy="61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Overige inbreng respondenten</a:t>
            </a:r>
          </a:p>
        </p:txBody>
      </p:sp>
      <p:sp>
        <p:nvSpPr>
          <p:cNvPr id="409" name="TextBox 7"/>
          <p:cNvSpPr txBox="1"/>
          <p:nvPr/>
        </p:nvSpPr>
        <p:spPr>
          <a:xfrm>
            <a:off x="457200" y="2354579"/>
            <a:ext cx="41148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10" name="TextBox 31"/>
          <p:cNvSpPr txBox="1"/>
          <p:nvPr/>
        </p:nvSpPr>
        <p:spPr>
          <a:xfrm>
            <a:off x="4322064" y="4960620"/>
            <a:ext cx="41148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11" name="“Avondactiviteiten”"/>
          <p:cNvSpPr txBox="1"/>
          <p:nvPr/>
        </p:nvSpPr>
        <p:spPr>
          <a:xfrm>
            <a:off x="3541322" y="3107704"/>
            <a:ext cx="3303915" cy="48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100"/>
            </a:lvl1pPr>
          </a:lstStyle>
          <a:p>
            <a:pPr/>
            <a:r>
              <a:t>“Avondactiviteiten”</a:t>
            </a:r>
          </a:p>
        </p:txBody>
      </p:sp>
      <p:sp>
        <p:nvSpPr>
          <p:cNvPr id="412" name="Pubquiz"/>
          <p:cNvSpPr txBox="1"/>
          <p:nvPr/>
        </p:nvSpPr>
        <p:spPr>
          <a:xfrm>
            <a:off x="5961846" y="2832550"/>
            <a:ext cx="84541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Pubquiz</a:t>
            </a:r>
          </a:p>
        </p:txBody>
      </p:sp>
      <p:sp>
        <p:nvSpPr>
          <p:cNvPr id="413" name="WK"/>
          <p:cNvSpPr txBox="1"/>
          <p:nvPr/>
        </p:nvSpPr>
        <p:spPr>
          <a:xfrm>
            <a:off x="5422399" y="2553876"/>
            <a:ext cx="42627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WK</a:t>
            </a:r>
          </a:p>
        </p:txBody>
      </p:sp>
      <p:sp>
        <p:nvSpPr>
          <p:cNvPr id="414" name="Filmavond"/>
          <p:cNvSpPr txBox="1"/>
          <p:nvPr/>
        </p:nvSpPr>
        <p:spPr>
          <a:xfrm>
            <a:off x="4554149" y="3756630"/>
            <a:ext cx="106430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Filmavond</a:t>
            </a:r>
          </a:p>
        </p:txBody>
      </p:sp>
      <p:sp>
        <p:nvSpPr>
          <p:cNvPr id="415" name="Spelletjes"/>
          <p:cNvSpPr txBox="1"/>
          <p:nvPr/>
        </p:nvSpPr>
        <p:spPr>
          <a:xfrm>
            <a:off x="3639429" y="2832550"/>
            <a:ext cx="99487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Spelletjes</a:t>
            </a:r>
          </a:p>
        </p:txBody>
      </p:sp>
      <p:sp>
        <p:nvSpPr>
          <p:cNvPr id="416" name="Dans"/>
          <p:cNvSpPr txBox="1"/>
          <p:nvPr/>
        </p:nvSpPr>
        <p:spPr>
          <a:xfrm>
            <a:off x="3854969" y="3607376"/>
            <a:ext cx="56379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Dans</a:t>
            </a:r>
          </a:p>
        </p:txBody>
      </p:sp>
      <p:sp>
        <p:nvSpPr>
          <p:cNvPr id="417" name="Bingo"/>
          <p:cNvSpPr txBox="1"/>
          <p:nvPr/>
        </p:nvSpPr>
        <p:spPr>
          <a:xfrm>
            <a:off x="4681588" y="2612841"/>
            <a:ext cx="62764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Bingo</a:t>
            </a:r>
          </a:p>
        </p:txBody>
      </p:sp>
      <p:sp>
        <p:nvSpPr>
          <p:cNvPr id="418" name="Borrel"/>
          <p:cNvSpPr txBox="1"/>
          <p:nvPr/>
        </p:nvSpPr>
        <p:spPr>
          <a:xfrm>
            <a:off x="5753839" y="3607376"/>
            <a:ext cx="67162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Borrel</a:t>
            </a:r>
          </a:p>
        </p:txBody>
      </p:sp>
      <p:sp>
        <p:nvSpPr>
          <p:cNvPr id="419" name="“Creatieve activiteiten”"/>
          <p:cNvSpPr txBox="1"/>
          <p:nvPr/>
        </p:nvSpPr>
        <p:spPr>
          <a:xfrm>
            <a:off x="8859373" y="4729260"/>
            <a:ext cx="2813421" cy="38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200"/>
            </a:lvl1pPr>
          </a:lstStyle>
          <a:p>
            <a:pPr/>
            <a:r>
              <a:t>“Creatieve activiteiten”</a:t>
            </a:r>
          </a:p>
        </p:txBody>
      </p:sp>
      <p:sp>
        <p:nvSpPr>
          <p:cNvPr id="420" name="‘'Rustige ruimte’’"/>
          <p:cNvSpPr txBox="1"/>
          <p:nvPr/>
        </p:nvSpPr>
        <p:spPr>
          <a:xfrm>
            <a:off x="8125661" y="2104219"/>
            <a:ext cx="2255749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‘'Rustige ruimte’’</a:t>
            </a:r>
          </a:p>
        </p:txBody>
      </p:sp>
      <p:sp>
        <p:nvSpPr>
          <p:cNvPr id="421" name="Leeshoek"/>
          <p:cNvSpPr txBox="1"/>
          <p:nvPr/>
        </p:nvSpPr>
        <p:spPr>
          <a:xfrm>
            <a:off x="8980579" y="2512655"/>
            <a:ext cx="97545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Leeshoek</a:t>
            </a:r>
          </a:p>
        </p:txBody>
      </p:sp>
      <p:sp>
        <p:nvSpPr>
          <p:cNvPr id="422" name="Studiehoek"/>
          <p:cNvSpPr txBox="1"/>
          <p:nvPr/>
        </p:nvSpPr>
        <p:spPr>
          <a:xfrm>
            <a:off x="7634154" y="2604740"/>
            <a:ext cx="115047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Studiehoek</a:t>
            </a:r>
          </a:p>
        </p:txBody>
      </p:sp>
      <p:sp>
        <p:nvSpPr>
          <p:cNvPr id="423" name="Lezingen"/>
          <p:cNvSpPr txBox="1"/>
          <p:nvPr/>
        </p:nvSpPr>
        <p:spPr>
          <a:xfrm>
            <a:off x="10158273" y="2352398"/>
            <a:ext cx="91417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Lezingen</a:t>
            </a:r>
          </a:p>
        </p:txBody>
      </p:sp>
      <p:sp>
        <p:nvSpPr>
          <p:cNvPr id="424" name="Mode"/>
          <p:cNvSpPr txBox="1"/>
          <p:nvPr/>
        </p:nvSpPr>
        <p:spPr>
          <a:xfrm>
            <a:off x="8638676" y="4271909"/>
            <a:ext cx="65398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Mode</a:t>
            </a:r>
          </a:p>
        </p:txBody>
      </p:sp>
      <p:sp>
        <p:nvSpPr>
          <p:cNvPr id="425" name="Keramiek"/>
          <p:cNvSpPr txBox="1"/>
          <p:nvPr/>
        </p:nvSpPr>
        <p:spPr>
          <a:xfrm>
            <a:off x="11053346" y="4442815"/>
            <a:ext cx="96976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Keramiek</a:t>
            </a:r>
          </a:p>
        </p:txBody>
      </p:sp>
      <p:sp>
        <p:nvSpPr>
          <p:cNvPr id="426" name="‘’Inzetten voor de buurt’’"/>
          <p:cNvSpPr txBox="1"/>
          <p:nvPr/>
        </p:nvSpPr>
        <p:spPr>
          <a:xfrm>
            <a:off x="4653575" y="5109874"/>
            <a:ext cx="3265250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‘’Inzetten voor de buurt’’</a:t>
            </a:r>
          </a:p>
        </p:txBody>
      </p:sp>
      <p:sp>
        <p:nvSpPr>
          <p:cNvPr id="427" name="Vergroenen"/>
          <p:cNvSpPr txBox="1"/>
          <p:nvPr/>
        </p:nvSpPr>
        <p:spPr>
          <a:xfrm>
            <a:off x="5625761" y="5813682"/>
            <a:ext cx="11846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Vergroenen</a:t>
            </a:r>
          </a:p>
        </p:txBody>
      </p:sp>
      <p:sp>
        <p:nvSpPr>
          <p:cNvPr id="428" name="Tuinieren"/>
          <p:cNvSpPr txBox="1"/>
          <p:nvPr/>
        </p:nvSpPr>
        <p:spPr>
          <a:xfrm>
            <a:off x="4328291" y="5597889"/>
            <a:ext cx="97076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Tuinieren</a:t>
            </a:r>
          </a:p>
        </p:txBody>
      </p:sp>
      <p:sp>
        <p:nvSpPr>
          <p:cNvPr id="429" name="Koken voor de buurt"/>
          <p:cNvSpPr txBox="1"/>
          <p:nvPr/>
        </p:nvSpPr>
        <p:spPr>
          <a:xfrm>
            <a:off x="6700405" y="5530156"/>
            <a:ext cx="199712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Koken voor de buurt</a:t>
            </a:r>
          </a:p>
        </p:txBody>
      </p:sp>
      <p:sp>
        <p:nvSpPr>
          <p:cNvPr id="430" name="Oval 3"/>
          <p:cNvSpPr/>
          <p:nvPr/>
        </p:nvSpPr>
        <p:spPr>
          <a:xfrm>
            <a:off x="356723" y="1288485"/>
            <a:ext cx="2381939" cy="2460914"/>
          </a:xfrm>
          <a:prstGeom prst="ellipse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1" name="Oval 4"/>
          <p:cNvSpPr/>
          <p:nvPr/>
        </p:nvSpPr>
        <p:spPr>
          <a:xfrm>
            <a:off x="1800067" y="3694958"/>
            <a:ext cx="1828801" cy="1828801"/>
          </a:xfrm>
          <a:prstGeom prst="ellipse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2" name="Oval 5"/>
          <p:cNvSpPr/>
          <p:nvPr/>
        </p:nvSpPr>
        <p:spPr>
          <a:xfrm>
            <a:off x="293805" y="5489786"/>
            <a:ext cx="1280161" cy="1280161"/>
          </a:xfrm>
          <a:prstGeom prst="ellipse">
            <a:avLst/>
          </a:prstGeom>
          <a:solidFill>
            <a:srgbClr val="0D7A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3" name="Vraag: Voor welke type activiteit zou je belangstelling hebben om naar de Eester te komen"/>
          <p:cNvSpPr txBox="1"/>
          <p:nvPr/>
        </p:nvSpPr>
        <p:spPr>
          <a:xfrm>
            <a:off x="646797" y="754032"/>
            <a:ext cx="845317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Vraag: Voor welke type activiteit zou je belangstelling hebben om naar de Eester te komen</a:t>
            </a:r>
          </a:p>
        </p:txBody>
      </p:sp>
      <p:sp>
        <p:nvSpPr>
          <p:cNvPr id="434" name="Bandoptreden"/>
          <p:cNvSpPr txBox="1"/>
          <p:nvPr/>
        </p:nvSpPr>
        <p:spPr>
          <a:xfrm>
            <a:off x="9453607" y="4347623"/>
            <a:ext cx="143879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Bandoptreden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1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7" name="Rectangle 2"/>
          <p:cNvSpPr/>
          <p:nvPr/>
        </p:nvSpPr>
        <p:spPr>
          <a:xfrm>
            <a:off x="8229600" y="0"/>
            <a:ext cx="3959353" cy="6858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38" name="Oval 3"/>
          <p:cNvSpPr/>
          <p:nvPr/>
        </p:nvSpPr>
        <p:spPr>
          <a:xfrm>
            <a:off x="8573345" y="-823244"/>
            <a:ext cx="3051729" cy="3075260"/>
          </a:xfrm>
          <a:prstGeom prst="ellipse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9" name="Oval 4"/>
          <p:cNvSpPr/>
          <p:nvPr/>
        </p:nvSpPr>
        <p:spPr>
          <a:xfrm>
            <a:off x="10049933" y="2362200"/>
            <a:ext cx="1828801" cy="1828801"/>
          </a:xfrm>
          <a:prstGeom prst="ellipse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0" name="Oval 5"/>
          <p:cNvSpPr/>
          <p:nvPr/>
        </p:nvSpPr>
        <p:spPr>
          <a:xfrm>
            <a:off x="8448040" y="3373120"/>
            <a:ext cx="1280161" cy="1280161"/>
          </a:xfrm>
          <a:prstGeom prst="ellipse">
            <a:avLst/>
          </a:prstGeom>
          <a:solidFill>
            <a:srgbClr val="0D7A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1" name="Rectangle 6"/>
          <p:cNvSpPr/>
          <p:nvPr/>
        </p:nvSpPr>
        <p:spPr>
          <a:xfrm>
            <a:off x="640080" y="1371600"/>
            <a:ext cx="73153" cy="4114800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2" name="TextBox 7"/>
          <p:cNvSpPr txBox="1"/>
          <p:nvPr/>
        </p:nvSpPr>
        <p:spPr>
          <a:xfrm>
            <a:off x="960119" y="1371600"/>
            <a:ext cx="6766561" cy="159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5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Bedankt voor</a:t>
            </a:r>
          </a:p>
          <a:p>
            <a:pPr>
              <a:defRPr b="1" sz="5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uw aandacht</a:t>
            </a:r>
          </a:p>
        </p:txBody>
      </p:sp>
      <p:sp>
        <p:nvSpPr>
          <p:cNvPr id="443" name="Rectangle 8"/>
          <p:cNvSpPr/>
          <p:nvPr/>
        </p:nvSpPr>
        <p:spPr>
          <a:xfrm>
            <a:off x="914400" y="3840479"/>
            <a:ext cx="4572000" cy="4572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4" name="TextBox 9"/>
          <p:cNvSpPr txBox="1"/>
          <p:nvPr/>
        </p:nvSpPr>
        <p:spPr>
          <a:xfrm>
            <a:off x="960119" y="4069079"/>
            <a:ext cx="539496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3400">
                <a:solidFill>
                  <a:srgbClr val="C8E8E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Vragen?</a:t>
            </a:r>
          </a:p>
        </p:txBody>
      </p:sp>
      <p:sp>
        <p:nvSpPr>
          <p:cNvPr id="445" name="TextBox 10"/>
          <p:cNvSpPr txBox="1"/>
          <p:nvPr/>
        </p:nvSpPr>
        <p:spPr>
          <a:xfrm>
            <a:off x="960119" y="5120640"/>
            <a:ext cx="6766561" cy="46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80AAA8"/>
                </a:solidFill>
              </a:defRPr>
            </a:pPr>
            <a:r>
              <a:t>Gijs Hooning  ·  Imad Mezroui  ·  Meraj Sayed  ·  Quinten van der Werff</a:t>
            </a:r>
          </a:p>
          <a:p>
            <a:pPr>
              <a:defRPr sz="1300">
                <a:solidFill>
                  <a:srgbClr val="80AAA8"/>
                </a:solidFill>
              </a:defRPr>
            </a:pPr>
            <a:r>
              <a:t>Vrije Universiteit Amsterdam  ·  Onderzoekspracticum  ·  2026</a:t>
            </a:r>
          </a:p>
        </p:txBody>
      </p:sp>
      <p:pic>
        <p:nvPicPr>
          <p:cNvPr id="446" name="geplakte-film.png" descr="geplakte-fil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9511" y="4699118"/>
            <a:ext cx="3859531" cy="2154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Rectangle 1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9" name="Rectangle 2"/>
          <p:cNvSpPr/>
          <p:nvPr/>
        </p:nvSpPr>
        <p:spPr>
          <a:xfrm>
            <a:off x="-1" y="0"/>
            <a:ext cx="12188954" cy="1188720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0" name="Rectangle 3"/>
          <p:cNvSpPr/>
          <p:nvPr/>
        </p:nvSpPr>
        <p:spPr>
          <a:xfrm>
            <a:off x="-1" y="1188719"/>
            <a:ext cx="73154" cy="566928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1" name="TextBox 4"/>
          <p:cNvSpPr txBox="1"/>
          <p:nvPr/>
        </p:nvSpPr>
        <p:spPr>
          <a:xfrm>
            <a:off x="594359" y="201168"/>
            <a:ext cx="9966961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Discussie &amp; Vervolgonderzoek</a:t>
            </a:r>
          </a:p>
        </p:txBody>
      </p:sp>
      <p:sp>
        <p:nvSpPr>
          <p:cNvPr id="452" name="Rectangle 5"/>
          <p:cNvSpPr/>
          <p:nvPr/>
        </p:nvSpPr>
        <p:spPr>
          <a:xfrm>
            <a:off x="457200" y="1417319"/>
            <a:ext cx="5212080" cy="5120642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3" name="Rectangle 6"/>
          <p:cNvSpPr/>
          <p:nvPr/>
        </p:nvSpPr>
        <p:spPr>
          <a:xfrm>
            <a:off x="457200" y="1417319"/>
            <a:ext cx="5212080" cy="457201"/>
          </a:xfrm>
          <a:prstGeom prst="rect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4" name="TextBox 7"/>
          <p:cNvSpPr txBox="1"/>
          <p:nvPr/>
        </p:nvSpPr>
        <p:spPr>
          <a:xfrm>
            <a:off x="685800" y="1463039"/>
            <a:ext cx="4754880" cy="277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500">
                <a:solidFill>
                  <a:srgbClr val="FFFFFF"/>
                </a:solidFill>
              </a:defRPr>
            </a:lvl1pPr>
          </a:lstStyle>
          <a:p>
            <a:pPr/>
            <a:r>
              <a:t>Sterktes &amp; Beperkingen</a:t>
            </a:r>
          </a:p>
        </p:txBody>
      </p:sp>
      <p:sp>
        <p:nvSpPr>
          <p:cNvPr id="455" name="Rectangle 8"/>
          <p:cNvSpPr/>
          <p:nvPr/>
        </p:nvSpPr>
        <p:spPr>
          <a:xfrm>
            <a:off x="548640" y="2011679"/>
            <a:ext cx="411481" cy="45720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6" name="TextBox 9"/>
          <p:cNvSpPr txBox="1"/>
          <p:nvPr/>
        </p:nvSpPr>
        <p:spPr>
          <a:xfrm>
            <a:off x="594359" y="2057400"/>
            <a:ext cx="320041" cy="28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+</a:t>
            </a:r>
          </a:p>
        </p:txBody>
      </p:sp>
      <p:sp>
        <p:nvSpPr>
          <p:cNvPr id="457" name="TextBox 10"/>
          <p:cNvSpPr txBox="1"/>
          <p:nvPr/>
        </p:nvSpPr>
        <p:spPr>
          <a:xfrm>
            <a:off x="1097280" y="2075688"/>
            <a:ext cx="4389120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Sterk: Data verzameld onder doelgroep zelf</a:t>
            </a:r>
          </a:p>
        </p:txBody>
      </p:sp>
      <p:sp>
        <p:nvSpPr>
          <p:cNvPr id="458" name="Rectangle 11"/>
          <p:cNvSpPr/>
          <p:nvPr/>
        </p:nvSpPr>
        <p:spPr>
          <a:xfrm>
            <a:off x="548640" y="2651760"/>
            <a:ext cx="411481" cy="45720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9" name="TextBox 12"/>
          <p:cNvSpPr txBox="1"/>
          <p:nvPr/>
        </p:nvSpPr>
        <p:spPr>
          <a:xfrm>
            <a:off x="594359" y="2697479"/>
            <a:ext cx="32004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+</a:t>
            </a:r>
          </a:p>
        </p:txBody>
      </p:sp>
      <p:sp>
        <p:nvSpPr>
          <p:cNvPr id="460" name="TextBox 13"/>
          <p:cNvSpPr txBox="1"/>
          <p:nvPr/>
        </p:nvSpPr>
        <p:spPr>
          <a:xfrm>
            <a:off x="1097280" y="2715767"/>
            <a:ext cx="4389120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Sterk: Steekproef van 92 — groot voor lokaal onderzoek</a:t>
            </a:r>
          </a:p>
        </p:txBody>
      </p:sp>
      <p:sp>
        <p:nvSpPr>
          <p:cNvPr id="461" name="Rectangle 14"/>
          <p:cNvSpPr/>
          <p:nvPr/>
        </p:nvSpPr>
        <p:spPr>
          <a:xfrm>
            <a:off x="548640" y="3291840"/>
            <a:ext cx="411481" cy="45720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2" name="TextBox 15"/>
          <p:cNvSpPr txBox="1"/>
          <p:nvPr/>
        </p:nvSpPr>
        <p:spPr>
          <a:xfrm>
            <a:off x="594359" y="3337559"/>
            <a:ext cx="32004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+</a:t>
            </a:r>
          </a:p>
        </p:txBody>
      </p:sp>
      <p:sp>
        <p:nvSpPr>
          <p:cNvPr id="463" name="TextBox 16"/>
          <p:cNvSpPr txBox="1"/>
          <p:nvPr/>
        </p:nvSpPr>
        <p:spPr>
          <a:xfrm>
            <a:off x="1097280" y="3355847"/>
            <a:ext cx="4389120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Sterk: Cronbach's alpha &gt; .80 op alle factoren</a:t>
            </a:r>
          </a:p>
        </p:txBody>
      </p:sp>
      <p:sp>
        <p:nvSpPr>
          <p:cNvPr id="464" name="Rectangle 17"/>
          <p:cNvSpPr/>
          <p:nvPr/>
        </p:nvSpPr>
        <p:spPr>
          <a:xfrm>
            <a:off x="548640" y="3931920"/>
            <a:ext cx="411481" cy="45720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5" name="TextBox 18"/>
          <p:cNvSpPr txBox="1"/>
          <p:nvPr/>
        </p:nvSpPr>
        <p:spPr>
          <a:xfrm>
            <a:off x="594359" y="3977638"/>
            <a:ext cx="32004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+</a:t>
            </a:r>
          </a:p>
        </p:txBody>
      </p:sp>
      <p:sp>
        <p:nvSpPr>
          <p:cNvPr id="466" name="TextBox 19"/>
          <p:cNvSpPr txBox="1"/>
          <p:nvPr/>
        </p:nvSpPr>
        <p:spPr>
          <a:xfrm>
            <a:off x="1097280" y="3995928"/>
            <a:ext cx="4389120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Sterk: Meerdere verklaringen tegelijk onderzocht</a:t>
            </a:r>
          </a:p>
        </p:txBody>
      </p:sp>
      <p:sp>
        <p:nvSpPr>
          <p:cNvPr id="467" name="Rectangle 20"/>
          <p:cNvSpPr/>
          <p:nvPr/>
        </p:nvSpPr>
        <p:spPr>
          <a:xfrm>
            <a:off x="548640" y="4572000"/>
            <a:ext cx="411481" cy="457200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8" name="TextBox 21"/>
          <p:cNvSpPr txBox="1"/>
          <p:nvPr/>
        </p:nvSpPr>
        <p:spPr>
          <a:xfrm>
            <a:off x="594359" y="4617720"/>
            <a:ext cx="32004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!</a:t>
            </a:r>
          </a:p>
        </p:txBody>
      </p:sp>
      <p:sp>
        <p:nvSpPr>
          <p:cNvPr id="469" name="TextBox 22"/>
          <p:cNvSpPr txBox="1"/>
          <p:nvPr/>
        </p:nvSpPr>
        <p:spPr>
          <a:xfrm>
            <a:off x="1097280" y="4636008"/>
            <a:ext cx="4389120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Beperking: 11 respondenten buiten postcodegebied 1019</a:t>
            </a:r>
          </a:p>
        </p:txBody>
      </p:sp>
      <p:sp>
        <p:nvSpPr>
          <p:cNvPr id="470" name="Rectangle 23"/>
          <p:cNvSpPr/>
          <p:nvPr/>
        </p:nvSpPr>
        <p:spPr>
          <a:xfrm>
            <a:off x="548640" y="5212079"/>
            <a:ext cx="411481" cy="45720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1" name="TextBox 24"/>
          <p:cNvSpPr txBox="1"/>
          <p:nvPr/>
        </p:nvSpPr>
        <p:spPr>
          <a:xfrm>
            <a:off x="594359" y="5257800"/>
            <a:ext cx="320041" cy="28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!</a:t>
            </a:r>
          </a:p>
        </p:txBody>
      </p:sp>
      <p:sp>
        <p:nvSpPr>
          <p:cNvPr id="472" name="TextBox 25"/>
          <p:cNvSpPr txBox="1"/>
          <p:nvPr/>
        </p:nvSpPr>
        <p:spPr>
          <a:xfrm>
            <a:off x="1097280" y="5276088"/>
            <a:ext cx="4389120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Beperking: Groep die al eens geweest is klein (n=9)</a:t>
            </a:r>
          </a:p>
        </p:txBody>
      </p:sp>
      <p:sp>
        <p:nvSpPr>
          <p:cNvPr id="473" name="Rectangle 26"/>
          <p:cNvSpPr/>
          <p:nvPr/>
        </p:nvSpPr>
        <p:spPr>
          <a:xfrm>
            <a:off x="548640" y="5852159"/>
            <a:ext cx="411481" cy="45720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4" name="TextBox 27"/>
          <p:cNvSpPr txBox="1"/>
          <p:nvPr/>
        </p:nvSpPr>
        <p:spPr>
          <a:xfrm>
            <a:off x="594359" y="5897879"/>
            <a:ext cx="32004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!</a:t>
            </a:r>
          </a:p>
        </p:txBody>
      </p:sp>
      <p:sp>
        <p:nvSpPr>
          <p:cNvPr id="475" name="TextBox 28"/>
          <p:cNvSpPr txBox="1"/>
          <p:nvPr/>
        </p:nvSpPr>
        <p:spPr>
          <a:xfrm>
            <a:off x="1097280" y="5916167"/>
            <a:ext cx="4389120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Beperking: Enquête geeft geen diepte in waarom-vragen</a:t>
            </a:r>
          </a:p>
        </p:txBody>
      </p:sp>
      <p:sp>
        <p:nvSpPr>
          <p:cNvPr id="476" name="Rectangle 29"/>
          <p:cNvSpPr/>
          <p:nvPr/>
        </p:nvSpPr>
        <p:spPr>
          <a:xfrm>
            <a:off x="6126479" y="1417319"/>
            <a:ext cx="5577842" cy="5120642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7" name="Rectangle 30"/>
          <p:cNvSpPr/>
          <p:nvPr/>
        </p:nvSpPr>
        <p:spPr>
          <a:xfrm>
            <a:off x="6126479" y="1417319"/>
            <a:ext cx="5577842" cy="457201"/>
          </a:xfrm>
          <a:prstGeom prst="rect">
            <a:avLst/>
          </a:prstGeom>
          <a:solidFill>
            <a:srgbClr val="0A484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8" name="TextBox 31"/>
          <p:cNvSpPr txBox="1"/>
          <p:nvPr/>
        </p:nvSpPr>
        <p:spPr>
          <a:xfrm>
            <a:off x="6355079" y="1463039"/>
            <a:ext cx="512064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Aanbevelingen Vervolgonderzoek</a:t>
            </a:r>
          </a:p>
        </p:txBody>
      </p:sp>
      <p:sp>
        <p:nvSpPr>
          <p:cNvPr id="479" name="Rectangle 32"/>
          <p:cNvSpPr/>
          <p:nvPr/>
        </p:nvSpPr>
        <p:spPr>
          <a:xfrm>
            <a:off x="6217920" y="2103120"/>
            <a:ext cx="5394961" cy="132588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0" name="Rectangle 33"/>
          <p:cNvSpPr/>
          <p:nvPr/>
        </p:nvSpPr>
        <p:spPr>
          <a:xfrm>
            <a:off x="6263640" y="2194560"/>
            <a:ext cx="457201" cy="45720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1" name="TextBox 34"/>
          <p:cNvSpPr txBox="1"/>
          <p:nvPr/>
        </p:nvSpPr>
        <p:spPr>
          <a:xfrm>
            <a:off x="6309360" y="2194560"/>
            <a:ext cx="36576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0D5C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82" name="TextBox 35"/>
          <p:cNvSpPr txBox="1"/>
          <p:nvPr/>
        </p:nvSpPr>
        <p:spPr>
          <a:xfrm>
            <a:off x="6858000" y="2194560"/>
            <a:ext cx="457200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E88C2C"/>
                </a:solidFill>
              </a:defRPr>
            </a:lvl1pPr>
          </a:lstStyle>
          <a:p>
            <a:pPr/>
            <a:r>
              <a:t>Interviews &amp; focusgroepen</a:t>
            </a:r>
          </a:p>
        </p:txBody>
      </p:sp>
      <p:sp>
        <p:nvSpPr>
          <p:cNvPr id="483" name="TextBox 36"/>
          <p:cNvSpPr txBox="1"/>
          <p:nvPr/>
        </p:nvSpPr>
        <p:spPr>
          <a:xfrm>
            <a:off x="6858000" y="2633472"/>
            <a:ext cx="4572000" cy="438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C0DAD8"/>
                </a:solidFill>
              </a:defRPr>
            </a:lvl1pPr>
          </a:lstStyle>
          <a:p>
            <a:pPr/>
            <a:r>
              <a:t>Kwalitatief onderzoek: waarom kennen jongeren de Eester niet? Welke drempels ervaren zij precies?</a:t>
            </a:r>
          </a:p>
        </p:txBody>
      </p:sp>
      <p:sp>
        <p:nvSpPr>
          <p:cNvPr id="484" name="Rectangle 37"/>
          <p:cNvSpPr/>
          <p:nvPr/>
        </p:nvSpPr>
        <p:spPr>
          <a:xfrm>
            <a:off x="6217920" y="3566159"/>
            <a:ext cx="5394961" cy="132588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5" name="Rectangle 38"/>
          <p:cNvSpPr/>
          <p:nvPr/>
        </p:nvSpPr>
        <p:spPr>
          <a:xfrm>
            <a:off x="6263640" y="3657600"/>
            <a:ext cx="457201" cy="457200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6" name="TextBox 39"/>
          <p:cNvSpPr txBox="1"/>
          <p:nvPr/>
        </p:nvSpPr>
        <p:spPr>
          <a:xfrm>
            <a:off x="6309360" y="3657600"/>
            <a:ext cx="365761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0D5C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87" name="TextBox 40"/>
          <p:cNvSpPr txBox="1"/>
          <p:nvPr/>
        </p:nvSpPr>
        <p:spPr>
          <a:xfrm>
            <a:off x="6858000" y="3657600"/>
            <a:ext cx="4572000" cy="28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E88C2C"/>
                </a:solidFill>
              </a:defRPr>
            </a:lvl1pPr>
          </a:lstStyle>
          <a:p>
            <a:pPr/>
            <a:r>
              <a:t>Diepte-onderzoek bezoekers</a:t>
            </a:r>
          </a:p>
        </p:txBody>
      </p:sp>
      <p:sp>
        <p:nvSpPr>
          <p:cNvPr id="488" name="TextBox 41"/>
          <p:cNvSpPr txBox="1"/>
          <p:nvPr/>
        </p:nvSpPr>
        <p:spPr>
          <a:xfrm>
            <a:off x="6858000" y="4096510"/>
            <a:ext cx="4572000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C0DAD8"/>
                </a:solidFill>
              </a:defRPr>
            </a:lvl1pPr>
          </a:lstStyle>
          <a:p>
            <a:pPr/>
            <a:r>
              <a:t>Spreek de jongeren die wel komen: waarom kwamen zij, en waarom (niet) teruggekomen?</a:t>
            </a:r>
          </a:p>
        </p:txBody>
      </p:sp>
      <p:sp>
        <p:nvSpPr>
          <p:cNvPr id="489" name="Rectangle 42"/>
          <p:cNvSpPr/>
          <p:nvPr/>
        </p:nvSpPr>
        <p:spPr>
          <a:xfrm>
            <a:off x="6217920" y="5029200"/>
            <a:ext cx="5394961" cy="132588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0" name="Rectangle 43"/>
          <p:cNvSpPr/>
          <p:nvPr/>
        </p:nvSpPr>
        <p:spPr>
          <a:xfrm>
            <a:off x="6263640" y="5120640"/>
            <a:ext cx="457201" cy="45720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1" name="TextBox 44"/>
          <p:cNvSpPr txBox="1"/>
          <p:nvPr/>
        </p:nvSpPr>
        <p:spPr>
          <a:xfrm>
            <a:off x="6309360" y="5120640"/>
            <a:ext cx="36576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0D5C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92" name="TextBox 45"/>
          <p:cNvSpPr txBox="1"/>
          <p:nvPr/>
        </p:nvSpPr>
        <p:spPr>
          <a:xfrm>
            <a:off x="6858000" y="5120640"/>
            <a:ext cx="4572000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E88C2C"/>
                </a:solidFill>
              </a:defRPr>
            </a:lvl1pPr>
          </a:lstStyle>
          <a:p>
            <a:pPr/>
            <a:r>
              <a:t>Interventie-effectmeting</a:t>
            </a:r>
          </a:p>
        </p:txBody>
      </p:sp>
      <p:sp>
        <p:nvSpPr>
          <p:cNvPr id="493" name="TextBox 46"/>
          <p:cNvSpPr txBox="1"/>
          <p:nvPr/>
        </p:nvSpPr>
        <p:spPr>
          <a:xfrm>
            <a:off x="6858000" y="5559552"/>
            <a:ext cx="4572000" cy="438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C0DAD8"/>
                </a:solidFill>
              </a:defRPr>
            </a:lvl1pPr>
          </a:lstStyle>
          <a:p>
            <a:pPr/>
            <a:r>
              <a:t>Organiseer een jongerenactiviteit en meet daarna de verandering in bekendheid en identificatie.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Rectangle 2"/>
          <p:cNvSpPr/>
          <p:nvPr/>
        </p:nvSpPr>
        <p:spPr>
          <a:xfrm>
            <a:off x="-1" y="0"/>
            <a:ext cx="12188954" cy="1188720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" name="Rectangle 3"/>
          <p:cNvSpPr/>
          <p:nvPr/>
        </p:nvSpPr>
        <p:spPr>
          <a:xfrm>
            <a:off x="-1" y="1188719"/>
            <a:ext cx="73154" cy="566928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1" name="TextBox 4"/>
          <p:cNvSpPr txBox="1"/>
          <p:nvPr/>
        </p:nvSpPr>
        <p:spPr>
          <a:xfrm>
            <a:off x="594359" y="228600"/>
            <a:ext cx="7223761" cy="63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Agenda</a:t>
            </a:r>
          </a:p>
        </p:txBody>
      </p:sp>
      <p:sp>
        <p:nvSpPr>
          <p:cNvPr id="112" name="Rectangle 5"/>
          <p:cNvSpPr/>
          <p:nvPr/>
        </p:nvSpPr>
        <p:spPr>
          <a:xfrm>
            <a:off x="457199" y="1463039"/>
            <a:ext cx="3758186" cy="192024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" name="Rectangle 6"/>
          <p:cNvSpPr/>
          <p:nvPr/>
        </p:nvSpPr>
        <p:spPr>
          <a:xfrm>
            <a:off x="457200" y="1463039"/>
            <a:ext cx="548641" cy="192024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" name="TextBox 7"/>
          <p:cNvSpPr txBox="1"/>
          <p:nvPr/>
        </p:nvSpPr>
        <p:spPr>
          <a:xfrm>
            <a:off x="548639" y="1965960"/>
            <a:ext cx="3657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01</a:t>
            </a:r>
          </a:p>
        </p:txBody>
      </p:sp>
      <p:sp>
        <p:nvSpPr>
          <p:cNvPr id="115" name="TextBox 8"/>
          <p:cNvSpPr txBox="1"/>
          <p:nvPr/>
        </p:nvSpPr>
        <p:spPr>
          <a:xfrm>
            <a:off x="1143000" y="1600200"/>
            <a:ext cx="2935225" cy="28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0D5C63"/>
                </a:solidFill>
              </a:defRPr>
            </a:lvl1pPr>
          </a:lstStyle>
          <a:p>
            <a:pPr/>
            <a:r>
              <a:t>Context &amp; Aanleiding</a:t>
            </a:r>
          </a:p>
        </p:txBody>
      </p:sp>
      <p:sp>
        <p:nvSpPr>
          <p:cNvPr id="116" name="TextBox 9"/>
          <p:cNvSpPr txBox="1"/>
          <p:nvPr/>
        </p:nvSpPr>
        <p:spPr>
          <a:xfrm>
            <a:off x="1143000" y="2148839"/>
            <a:ext cx="2935225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4A6A6A"/>
                </a:solidFill>
              </a:defRPr>
            </a:lvl1pPr>
          </a:lstStyle>
          <a:p>
            <a:pPr/>
            <a:r>
              <a:t>Waarom we dit onderzoek doen?</a:t>
            </a:r>
          </a:p>
        </p:txBody>
      </p:sp>
      <p:sp>
        <p:nvSpPr>
          <p:cNvPr id="117" name="Rectangle 10"/>
          <p:cNvSpPr/>
          <p:nvPr/>
        </p:nvSpPr>
        <p:spPr>
          <a:xfrm>
            <a:off x="4352544" y="1463039"/>
            <a:ext cx="3758185" cy="192024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Rectangle 11"/>
          <p:cNvSpPr/>
          <p:nvPr/>
        </p:nvSpPr>
        <p:spPr>
          <a:xfrm>
            <a:off x="4352544" y="1463039"/>
            <a:ext cx="548641" cy="192024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" name="TextBox 12"/>
          <p:cNvSpPr txBox="1"/>
          <p:nvPr/>
        </p:nvSpPr>
        <p:spPr>
          <a:xfrm>
            <a:off x="4443984" y="1965960"/>
            <a:ext cx="3657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120" name="TextBox 13"/>
          <p:cNvSpPr txBox="1"/>
          <p:nvPr/>
        </p:nvSpPr>
        <p:spPr>
          <a:xfrm>
            <a:off x="5038344" y="1600200"/>
            <a:ext cx="2935225" cy="28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0D5C63"/>
                </a:solidFill>
              </a:defRPr>
            </a:lvl1pPr>
          </a:lstStyle>
          <a:p>
            <a:pPr/>
            <a:r>
              <a:t>Onderzoeksvraag &amp; Hypotheses</a:t>
            </a:r>
          </a:p>
        </p:txBody>
      </p:sp>
      <p:sp>
        <p:nvSpPr>
          <p:cNvPr id="121" name="TextBox 14"/>
          <p:cNvSpPr txBox="1"/>
          <p:nvPr/>
        </p:nvSpPr>
        <p:spPr>
          <a:xfrm>
            <a:off x="5038344" y="2148839"/>
            <a:ext cx="2935225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4A6A6A"/>
                </a:solidFill>
              </a:defRPr>
            </a:lvl1pPr>
          </a:lstStyle>
          <a:p>
            <a:pPr/>
            <a:r>
              <a:t>Welke factoren verklaren de lage betrokkenheid?</a:t>
            </a:r>
          </a:p>
        </p:txBody>
      </p:sp>
      <p:sp>
        <p:nvSpPr>
          <p:cNvPr id="122" name="Rectangle 15"/>
          <p:cNvSpPr/>
          <p:nvPr/>
        </p:nvSpPr>
        <p:spPr>
          <a:xfrm>
            <a:off x="8247888" y="1463039"/>
            <a:ext cx="3758185" cy="192024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3" name="Rectangle 16"/>
          <p:cNvSpPr/>
          <p:nvPr/>
        </p:nvSpPr>
        <p:spPr>
          <a:xfrm>
            <a:off x="8247888" y="1463039"/>
            <a:ext cx="548641" cy="192024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TextBox 17"/>
          <p:cNvSpPr txBox="1"/>
          <p:nvPr/>
        </p:nvSpPr>
        <p:spPr>
          <a:xfrm>
            <a:off x="8339327" y="1965960"/>
            <a:ext cx="3657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125" name="TextBox 18"/>
          <p:cNvSpPr txBox="1"/>
          <p:nvPr/>
        </p:nvSpPr>
        <p:spPr>
          <a:xfrm>
            <a:off x="8933688" y="1600200"/>
            <a:ext cx="2935225" cy="28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0D5C63"/>
                </a:solidFill>
              </a:defRPr>
            </a:lvl1pPr>
          </a:lstStyle>
          <a:p>
            <a:pPr/>
            <a:r>
              <a:t>Methodologie</a:t>
            </a:r>
          </a:p>
        </p:txBody>
      </p:sp>
      <p:sp>
        <p:nvSpPr>
          <p:cNvPr id="126" name="TextBox 19"/>
          <p:cNvSpPr txBox="1"/>
          <p:nvPr/>
        </p:nvSpPr>
        <p:spPr>
          <a:xfrm>
            <a:off x="8933688" y="2148839"/>
            <a:ext cx="2935225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4A6A6A"/>
                </a:solidFill>
              </a:defRPr>
            </a:lvl1pPr>
          </a:lstStyle>
          <a:p>
            <a:pPr/>
            <a:r>
              <a:t>Kwantitatief onderzoek via enquête (n=92)</a:t>
            </a:r>
          </a:p>
        </p:txBody>
      </p:sp>
      <p:sp>
        <p:nvSpPr>
          <p:cNvPr id="127" name="Rectangle 20"/>
          <p:cNvSpPr/>
          <p:nvPr/>
        </p:nvSpPr>
        <p:spPr>
          <a:xfrm>
            <a:off x="457199" y="3749038"/>
            <a:ext cx="3758186" cy="192024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" name="Rectangle 21"/>
          <p:cNvSpPr/>
          <p:nvPr/>
        </p:nvSpPr>
        <p:spPr>
          <a:xfrm>
            <a:off x="457200" y="3749038"/>
            <a:ext cx="548641" cy="192024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TextBox 22"/>
          <p:cNvSpPr txBox="1"/>
          <p:nvPr/>
        </p:nvSpPr>
        <p:spPr>
          <a:xfrm>
            <a:off x="548639" y="4251959"/>
            <a:ext cx="3657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04</a:t>
            </a:r>
          </a:p>
        </p:txBody>
      </p:sp>
      <p:sp>
        <p:nvSpPr>
          <p:cNvPr id="130" name="TextBox 23"/>
          <p:cNvSpPr txBox="1"/>
          <p:nvPr/>
        </p:nvSpPr>
        <p:spPr>
          <a:xfrm>
            <a:off x="1143000" y="3886200"/>
            <a:ext cx="2935225" cy="28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0D5C63"/>
                </a:solidFill>
              </a:defRPr>
            </a:lvl1pPr>
          </a:lstStyle>
          <a:p>
            <a:pPr/>
            <a:r>
              <a:t>Resultaten</a:t>
            </a:r>
          </a:p>
        </p:txBody>
      </p:sp>
      <p:sp>
        <p:nvSpPr>
          <p:cNvPr id="131" name="TextBox 24"/>
          <p:cNvSpPr txBox="1"/>
          <p:nvPr/>
        </p:nvSpPr>
        <p:spPr>
          <a:xfrm>
            <a:off x="1143000" y="4434840"/>
            <a:ext cx="2935225" cy="438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4A6A6A"/>
                </a:solidFill>
              </a:defRPr>
            </a:lvl1pPr>
          </a:lstStyle>
          <a:p>
            <a:pPr/>
            <a:r>
              <a:t>Netwerk, identificatie, aanbod en buurtcohesie</a:t>
            </a:r>
          </a:p>
        </p:txBody>
      </p:sp>
      <p:sp>
        <p:nvSpPr>
          <p:cNvPr id="132" name="Rectangle 25"/>
          <p:cNvSpPr/>
          <p:nvPr/>
        </p:nvSpPr>
        <p:spPr>
          <a:xfrm>
            <a:off x="4352544" y="3749038"/>
            <a:ext cx="3758185" cy="192024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3" name="Rectangle 26"/>
          <p:cNvSpPr/>
          <p:nvPr/>
        </p:nvSpPr>
        <p:spPr>
          <a:xfrm>
            <a:off x="4352544" y="3749038"/>
            <a:ext cx="548641" cy="192024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TextBox 27"/>
          <p:cNvSpPr txBox="1"/>
          <p:nvPr/>
        </p:nvSpPr>
        <p:spPr>
          <a:xfrm>
            <a:off x="4443984" y="4251959"/>
            <a:ext cx="3657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05</a:t>
            </a:r>
          </a:p>
        </p:txBody>
      </p:sp>
      <p:sp>
        <p:nvSpPr>
          <p:cNvPr id="135" name="TextBox 28"/>
          <p:cNvSpPr txBox="1"/>
          <p:nvPr/>
        </p:nvSpPr>
        <p:spPr>
          <a:xfrm>
            <a:off x="5038344" y="3886200"/>
            <a:ext cx="2935225" cy="28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0D5C63"/>
                </a:solidFill>
              </a:defRPr>
            </a:lvl1pPr>
          </a:lstStyle>
          <a:p>
            <a:pPr/>
            <a:r>
              <a:t>Conclusie &amp; Aanbevelingen</a:t>
            </a:r>
          </a:p>
        </p:txBody>
      </p:sp>
      <p:sp>
        <p:nvSpPr>
          <p:cNvPr id="136" name="TextBox 29"/>
          <p:cNvSpPr txBox="1"/>
          <p:nvPr/>
        </p:nvSpPr>
        <p:spPr>
          <a:xfrm>
            <a:off x="5038344" y="4434840"/>
            <a:ext cx="2935225" cy="438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4A6A6A"/>
                </a:solidFill>
              </a:defRPr>
            </a:lvl1pPr>
          </a:lstStyle>
          <a:p>
            <a:pPr/>
            <a:r>
              <a:t>Wat kan de Eester doen om jongeren te bereiken?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Rectangle 2"/>
          <p:cNvSpPr/>
          <p:nvPr/>
        </p:nvSpPr>
        <p:spPr>
          <a:xfrm>
            <a:off x="-1" y="0"/>
            <a:ext cx="12188954" cy="1188720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" name="Rectangle 3"/>
          <p:cNvSpPr/>
          <p:nvPr/>
        </p:nvSpPr>
        <p:spPr>
          <a:xfrm>
            <a:off x="-1" y="1188719"/>
            <a:ext cx="73154" cy="566928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TextBox 4"/>
          <p:cNvSpPr txBox="1"/>
          <p:nvPr/>
        </p:nvSpPr>
        <p:spPr>
          <a:xfrm>
            <a:off x="594359" y="201168"/>
            <a:ext cx="9966961" cy="61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Onderzoeksvraag &amp; Hypotheses</a:t>
            </a:r>
          </a:p>
        </p:txBody>
      </p:sp>
      <p:sp>
        <p:nvSpPr>
          <p:cNvPr id="142" name="Rectangle 5"/>
          <p:cNvSpPr/>
          <p:nvPr/>
        </p:nvSpPr>
        <p:spPr>
          <a:xfrm>
            <a:off x="457199" y="1371600"/>
            <a:ext cx="11247122" cy="123444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Rectangle 6"/>
          <p:cNvSpPr/>
          <p:nvPr/>
        </p:nvSpPr>
        <p:spPr>
          <a:xfrm>
            <a:off x="457200" y="1371600"/>
            <a:ext cx="164593" cy="123444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" name="TextBox 7"/>
          <p:cNvSpPr txBox="1"/>
          <p:nvPr/>
        </p:nvSpPr>
        <p:spPr>
          <a:xfrm>
            <a:off x="822960" y="1417319"/>
            <a:ext cx="3566160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200">
                <a:solidFill>
                  <a:srgbClr val="E88C2C"/>
                </a:solidFill>
              </a:defRPr>
            </a:lvl1pPr>
          </a:lstStyle>
          <a:p>
            <a:pPr/>
            <a:r>
              <a:t>Hoofdvraag</a:t>
            </a:r>
          </a:p>
        </p:txBody>
      </p:sp>
      <p:sp>
        <p:nvSpPr>
          <p:cNvPr id="145" name="TextBox 8"/>
          <p:cNvSpPr txBox="1"/>
          <p:nvPr/>
        </p:nvSpPr>
        <p:spPr>
          <a:xfrm>
            <a:off x="822959" y="1828800"/>
            <a:ext cx="10698482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Welke factoren verklaren de lage betrokkenheid van 18–25-jarigen in postcodegebied 1019 om deel te nemen aan activiteiten van Buurtcoöperatie de Eester?</a:t>
            </a:r>
          </a:p>
        </p:txBody>
      </p:sp>
      <p:sp>
        <p:nvSpPr>
          <p:cNvPr id="146" name="Rectangle 9"/>
          <p:cNvSpPr/>
          <p:nvPr/>
        </p:nvSpPr>
        <p:spPr>
          <a:xfrm>
            <a:off x="457200" y="2880360"/>
            <a:ext cx="2743200" cy="3383280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" name="Rectangle 10"/>
          <p:cNvSpPr/>
          <p:nvPr/>
        </p:nvSpPr>
        <p:spPr>
          <a:xfrm>
            <a:off x="457200" y="2880360"/>
            <a:ext cx="2743200" cy="502920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" name="TextBox 11"/>
          <p:cNvSpPr txBox="1"/>
          <p:nvPr/>
        </p:nvSpPr>
        <p:spPr>
          <a:xfrm>
            <a:off x="640079" y="2926078"/>
            <a:ext cx="246888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H1 — Attitude</a:t>
            </a:r>
          </a:p>
        </p:txBody>
      </p:sp>
      <p:sp>
        <p:nvSpPr>
          <p:cNvPr id="149" name="TextBox 12"/>
          <p:cNvSpPr txBox="1"/>
          <p:nvPr/>
        </p:nvSpPr>
        <p:spPr>
          <a:xfrm>
            <a:off x="640079" y="3520438"/>
            <a:ext cx="2423162" cy="629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Doelgroep heeft een negatieve attitude richting het aanbod van de Eester</a:t>
            </a:r>
          </a:p>
        </p:txBody>
      </p:sp>
      <p:sp>
        <p:nvSpPr>
          <p:cNvPr id="150" name="Rectangle 13"/>
          <p:cNvSpPr/>
          <p:nvPr/>
        </p:nvSpPr>
        <p:spPr>
          <a:xfrm>
            <a:off x="594359" y="5349240"/>
            <a:ext cx="2468882" cy="59436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" name="Rectangle 15"/>
          <p:cNvSpPr/>
          <p:nvPr/>
        </p:nvSpPr>
        <p:spPr>
          <a:xfrm>
            <a:off x="3337559" y="2880360"/>
            <a:ext cx="2743201" cy="3383280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Rectangle 16"/>
          <p:cNvSpPr/>
          <p:nvPr/>
        </p:nvSpPr>
        <p:spPr>
          <a:xfrm>
            <a:off x="3337559" y="2880360"/>
            <a:ext cx="2743201" cy="502920"/>
          </a:xfrm>
          <a:prstGeom prst="rect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" name="TextBox 17"/>
          <p:cNvSpPr txBox="1"/>
          <p:nvPr/>
        </p:nvSpPr>
        <p:spPr>
          <a:xfrm>
            <a:off x="3520440" y="2926078"/>
            <a:ext cx="246888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H2 — Identificatie</a:t>
            </a:r>
          </a:p>
        </p:txBody>
      </p:sp>
      <p:sp>
        <p:nvSpPr>
          <p:cNvPr id="154" name="TextBox 18"/>
          <p:cNvSpPr txBox="1"/>
          <p:nvPr/>
        </p:nvSpPr>
        <p:spPr>
          <a:xfrm>
            <a:off x="3520440" y="3520438"/>
            <a:ext cx="2423161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Doelgroep identificeert zich niet met de Eester</a:t>
            </a:r>
          </a:p>
        </p:txBody>
      </p:sp>
      <p:sp>
        <p:nvSpPr>
          <p:cNvPr id="155" name="Rectangle 19"/>
          <p:cNvSpPr/>
          <p:nvPr/>
        </p:nvSpPr>
        <p:spPr>
          <a:xfrm>
            <a:off x="3474720" y="5349240"/>
            <a:ext cx="2468881" cy="594361"/>
          </a:xfrm>
          <a:prstGeom prst="rect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Rectangle 21"/>
          <p:cNvSpPr/>
          <p:nvPr/>
        </p:nvSpPr>
        <p:spPr>
          <a:xfrm>
            <a:off x="6217920" y="2880360"/>
            <a:ext cx="2743201" cy="3383280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" name="Rectangle 22"/>
          <p:cNvSpPr/>
          <p:nvPr/>
        </p:nvSpPr>
        <p:spPr>
          <a:xfrm>
            <a:off x="6217920" y="2880360"/>
            <a:ext cx="2743201" cy="502920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" name="TextBox 23"/>
          <p:cNvSpPr txBox="1"/>
          <p:nvPr/>
        </p:nvSpPr>
        <p:spPr>
          <a:xfrm>
            <a:off x="6400800" y="2926078"/>
            <a:ext cx="246888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H3 — Netwerk</a:t>
            </a:r>
          </a:p>
        </p:txBody>
      </p:sp>
      <p:sp>
        <p:nvSpPr>
          <p:cNvPr id="159" name="TextBox 24"/>
          <p:cNvSpPr txBox="1"/>
          <p:nvPr/>
        </p:nvSpPr>
        <p:spPr>
          <a:xfrm>
            <a:off x="6400800" y="3520438"/>
            <a:ext cx="2423161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Doelgroep zit niet in het netwerk van de Eester</a:t>
            </a:r>
          </a:p>
        </p:txBody>
      </p:sp>
      <p:sp>
        <p:nvSpPr>
          <p:cNvPr id="160" name="Rectangle 25"/>
          <p:cNvSpPr/>
          <p:nvPr/>
        </p:nvSpPr>
        <p:spPr>
          <a:xfrm>
            <a:off x="6355079" y="5349240"/>
            <a:ext cx="2468882" cy="59436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Rectangle 27"/>
          <p:cNvSpPr/>
          <p:nvPr/>
        </p:nvSpPr>
        <p:spPr>
          <a:xfrm>
            <a:off x="9098280" y="2880360"/>
            <a:ext cx="2743201" cy="3383280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Rectangle 28"/>
          <p:cNvSpPr/>
          <p:nvPr/>
        </p:nvSpPr>
        <p:spPr>
          <a:xfrm>
            <a:off x="9098280" y="2880360"/>
            <a:ext cx="2743201" cy="502920"/>
          </a:xfrm>
          <a:prstGeom prst="rect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3" name="TextBox 29"/>
          <p:cNvSpPr txBox="1"/>
          <p:nvPr/>
        </p:nvSpPr>
        <p:spPr>
          <a:xfrm>
            <a:off x="9281159" y="2926078"/>
            <a:ext cx="246888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H4 — Buurtcohesie</a:t>
            </a:r>
          </a:p>
        </p:txBody>
      </p:sp>
      <p:sp>
        <p:nvSpPr>
          <p:cNvPr id="164" name="TextBox 30"/>
          <p:cNvSpPr txBox="1"/>
          <p:nvPr/>
        </p:nvSpPr>
        <p:spPr>
          <a:xfrm>
            <a:off x="9281159" y="3520438"/>
            <a:ext cx="2423161" cy="629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Doelgroep voelt al genoeg verbondenheid voelt zonder de Eester</a:t>
            </a:r>
          </a:p>
        </p:txBody>
      </p:sp>
      <p:sp>
        <p:nvSpPr>
          <p:cNvPr id="165" name="Rectangle 31"/>
          <p:cNvSpPr/>
          <p:nvPr/>
        </p:nvSpPr>
        <p:spPr>
          <a:xfrm>
            <a:off x="9235440" y="5349240"/>
            <a:ext cx="2468881" cy="594361"/>
          </a:xfrm>
          <a:prstGeom prst="rect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"/>
          <p:cNvSpPr/>
          <p:nvPr/>
        </p:nvSpPr>
        <p:spPr>
          <a:xfrm>
            <a:off x="38099" y="3810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8" name="Rectangle 2"/>
          <p:cNvSpPr/>
          <p:nvPr/>
        </p:nvSpPr>
        <p:spPr>
          <a:xfrm>
            <a:off x="-1" y="0"/>
            <a:ext cx="12188954" cy="1188720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Rectangle 3"/>
          <p:cNvSpPr/>
          <p:nvPr/>
        </p:nvSpPr>
        <p:spPr>
          <a:xfrm>
            <a:off x="-1" y="1188719"/>
            <a:ext cx="73154" cy="566928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TextBox 4"/>
          <p:cNvSpPr txBox="1"/>
          <p:nvPr/>
        </p:nvSpPr>
        <p:spPr>
          <a:xfrm>
            <a:off x="594359" y="201168"/>
            <a:ext cx="9052561" cy="61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Methodologie</a:t>
            </a:r>
          </a:p>
        </p:txBody>
      </p:sp>
      <p:sp>
        <p:nvSpPr>
          <p:cNvPr id="171" name="Rectangle 5"/>
          <p:cNvSpPr/>
          <p:nvPr/>
        </p:nvSpPr>
        <p:spPr>
          <a:xfrm>
            <a:off x="1870125" y="1417319"/>
            <a:ext cx="3157263" cy="1554482"/>
          </a:xfrm>
          <a:prstGeom prst="rect">
            <a:avLst/>
          </a:prstGeom>
          <a:solidFill>
            <a:srgbClr val="E8F4F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TextBox 6"/>
          <p:cNvSpPr txBox="1"/>
          <p:nvPr/>
        </p:nvSpPr>
        <p:spPr>
          <a:xfrm>
            <a:off x="2441189" y="1624455"/>
            <a:ext cx="1828800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200">
                <a:solidFill>
                  <a:srgbClr val="0D5C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92</a:t>
            </a:r>
          </a:p>
        </p:txBody>
      </p:sp>
      <p:sp>
        <p:nvSpPr>
          <p:cNvPr id="173" name="TextBox 7"/>
          <p:cNvSpPr txBox="1"/>
          <p:nvPr/>
        </p:nvSpPr>
        <p:spPr>
          <a:xfrm>
            <a:off x="2441189" y="2376480"/>
            <a:ext cx="1828800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>
                <a:solidFill>
                  <a:srgbClr val="4A6A6A"/>
                </a:solidFill>
              </a:defRPr>
            </a:lvl1pPr>
          </a:lstStyle>
          <a:p>
            <a:pPr/>
            <a:r>
              <a:t>respondenten</a:t>
            </a:r>
          </a:p>
        </p:txBody>
      </p:sp>
      <p:sp>
        <p:nvSpPr>
          <p:cNvPr id="174" name="Rectangle 17"/>
          <p:cNvSpPr/>
          <p:nvPr/>
        </p:nvSpPr>
        <p:spPr>
          <a:xfrm>
            <a:off x="7452289" y="1417319"/>
            <a:ext cx="3157263" cy="1554482"/>
          </a:xfrm>
          <a:prstGeom prst="rect">
            <a:avLst/>
          </a:prstGeom>
          <a:solidFill>
            <a:srgbClr val="E8F4F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5" name="TextBox 18"/>
          <p:cNvSpPr txBox="1"/>
          <p:nvPr/>
        </p:nvSpPr>
        <p:spPr>
          <a:xfrm>
            <a:off x="8116520" y="1624455"/>
            <a:ext cx="1828800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200">
                <a:solidFill>
                  <a:srgbClr val="0D5C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76" name="TextBox 19"/>
          <p:cNvSpPr txBox="1"/>
          <p:nvPr/>
        </p:nvSpPr>
        <p:spPr>
          <a:xfrm>
            <a:off x="8191999" y="2431219"/>
            <a:ext cx="1828800" cy="258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>
                <a:solidFill>
                  <a:srgbClr val="4A6A6A"/>
                </a:solidFill>
              </a:defRPr>
            </a:lvl1pPr>
          </a:lstStyle>
          <a:p>
            <a:pPr/>
            <a:r>
              <a:t>gemeten factoren</a:t>
            </a:r>
          </a:p>
        </p:txBody>
      </p:sp>
      <p:sp>
        <p:nvSpPr>
          <p:cNvPr id="177" name="Rectangle 20"/>
          <p:cNvSpPr/>
          <p:nvPr/>
        </p:nvSpPr>
        <p:spPr>
          <a:xfrm>
            <a:off x="457200" y="3246120"/>
            <a:ext cx="2743200" cy="320040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8" name="Rectangle 21"/>
          <p:cNvSpPr/>
          <p:nvPr/>
        </p:nvSpPr>
        <p:spPr>
          <a:xfrm>
            <a:off x="457200" y="3246120"/>
            <a:ext cx="2743200" cy="548641"/>
          </a:xfrm>
          <a:prstGeom prst="rect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9" name="TextBox 22"/>
          <p:cNvSpPr txBox="1"/>
          <p:nvPr/>
        </p:nvSpPr>
        <p:spPr>
          <a:xfrm>
            <a:off x="640079" y="3337559"/>
            <a:ext cx="237744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Methode</a:t>
            </a:r>
          </a:p>
        </p:txBody>
      </p:sp>
      <p:sp>
        <p:nvSpPr>
          <p:cNvPr id="180" name="TextBox 23"/>
          <p:cNvSpPr txBox="1"/>
          <p:nvPr/>
        </p:nvSpPr>
        <p:spPr>
          <a:xfrm>
            <a:off x="640079" y="3931920"/>
            <a:ext cx="2377442" cy="867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1A2B2B"/>
                </a:solidFill>
              </a:defRPr>
            </a:pPr>
            <a:r>
              <a:t>Kwantitatieve enquête</a:t>
            </a:r>
          </a:p>
          <a:p>
            <a:pPr>
              <a:defRPr sz="1300">
                <a:solidFill>
                  <a:srgbClr val="1A2B2B"/>
                </a:solidFill>
              </a:defRPr>
            </a:pPr>
            <a:r>
              <a:t>Likertschaal 1–5</a:t>
            </a:r>
          </a:p>
          <a:p>
            <a:pPr>
              <a:defRPr sz="1300">
                <a:solidFill>
                  <a:srgbClr val="1A2B2B"/>
                </a:solidFill>
              </a:defRPr>
            </a:pPr>
            <a:r>
              <a:t>Afgenomen in het Oostelijk Havengebied</a:t>
            </a:r>
          </a:p>
        </p:txBody>
      </p:sp>
      <p:sp>
        <p:nvSpPr>
          <p:cNvPr id="181" name="Rectangle 24"/>
          <p:cNvSpPr/>
          <p:nvPr/>
        </p:nvSpPr>
        <p:spPr>
          <a:xfrm>
            <a:off x="3337559" y="3246120"/>
            <a:ext cx="2743201" cy="320040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Rectangle 25"/>
          <p:cNvSpPr/>
          <p:nvPr/>
        </p:nvSpPr>
        <p:spPr>
          <a:xfrm>
            <a:off x="3337559" y="3246120"/>
            <a:ext cx="2743201" cy="548641"/>
          </a:xfrm>
          <a:prstGeom prst="rect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3" name="TextBox 26"/>
          <p:cNvSpPr txBox="1"/>
          <p:nvPr/>
        </p:nvSpPr>
        <p:spPr>
          <a:xfrm>
            <a:off x="3520440" y="3337559"/>
            <a:ext cx="237744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Doelgroep</a:t>
            </a:r>
          </a:p>
        </p:txBody>
      </p:sp>
      <p:sp>
        <p:nvSpPr>
          <p:cNvPr id="184" name="TextBox 27"/>
          <p:cNvSpPr txBox="1"/>
          <p:nvPr/>
        </p:nvSpPr>
        <p:spPr>
          <a:xfrm>
            <a:off x="3520440" y="3931920"/>
            <a:ext cx="2377441" cy="66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1A2B2B"/>
                </a:solidFill>
              </a:defRPr>
            </a:pPr>
            <a:r>
              <a:t>18–25 jaar</a:t>
            </a:r>
          </a:p>
          <a:p>
            <a:pPr>
              <a:defRPr sz="1300">
                <a:solidFill>
                  <a:srgbClr val="1A2B2B"/>
                </a:solidFill>
              </a:defRPr>
            </a:pPr>
            <a:r>
              <a:t>Postcodegebied 1019</a:t>
            </a:r>
          </a:p>
          <a:p>
            <a:pPr>
              <a:defRPr sz="1300">
                <a:solidFill>
                  <a:srgbClr val="1A2B2B"/>
                </a:solidFill>
              </a:defRPr>
            </a:pPr>
            <a:r>
              <a:t>92 geldige respondenten</a:t>
            </a:r>
          </a:p>
        </p:txBody>
      </p:sp>
      <p:sp>
        <p:nvSpPr>
          <p:cNvPr id="185" name="Rectangle 28"/>
          <p:cNvSpPr/>
          <p:nvPr/>
        </p:nvSpPr>
        <p:spPr>
          <a:xfrm>
            <a:off x="6217920" y="3246120"/>
            <a:ext cx="2743201" cy="320040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6" name="Rectangle 29"/>
          <p:cNvSpPr/>
          <p:nvPr/>
        </p:nvSpPr>
        <p:spPr>
          <a:xfrm>
            <a:off x="6217920" y="3246120"/>
            <a:ext cx="2743201" cy="548641"/>
          </a:xfrm>
          <a:prstGeom prst="rect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7" name="TextBox 30"/>
          <p:cNvSpPr txBox="1"/>
          <p:nvPr/>
        </p:nvSpPr>
        <p:spPr>
          <a:xfrm>
            <a:off x="6400800" y="3337559"/>
            <a:ext cx="237744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Analyse</a:t>
            </a:r>
          </a:p>
        </p:txBody>
      </p:sp>
      <p:sp>
        <p:nvSpPr>
          <p:cNvPr id="188" name="TextBox 31"/>
          <p:cNvSpPr txBox="1"/>
          <p:nvPr/>
        </p:nvSpPr>
        <p:spPr>
          <a:xfrm>
            <a:off x="6400800" y="3931920"/>
            <a:ext cx="2377441" cy="66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1A2B2B"/>
                </a:solidFill>
              </a:defRPr>
            </a:pPr>
            <a:r>
              <a:t>SPSS analyse</a:t>
            </a:r>
          </a:p>
          <a:p>
            <a:pPr>
              <a:defRPr sz="1300">
                <a:solidFill>
                  <a:srgbClr val="1A2B2B"/>
                </a:solidFill>
              </a:defRPr>
            </a:pPr>
            <a:r>
              <a:t>Cronbach's alpha &gt; .80</a:t>
            </a:r>
          </a:p>
          <a:p>
            <a:pPr>
              <a:defRPr sz="1300">
                <a:solidFill>
                  <a:srgbClr val="1A2B2B"/>
                </a:solidFill>
              </a:defRPr>
            </a:pPr>
            <a:r>
              <a:t>Beschrijvende statistieken</a:t>
            </a:r>
          </a:p>
        </p:txBody>
      </p:sp>
      <p:sp>
        <p:nvSpPr>
          <p:cNvPr id="189" name="Rectangle 32"/>
          <p:cNvSpPr/>
          <p:nvPr/>
        </p:nvSpPr>
        <p:spPr>
          <a:xfrm>
            <a:off x="9098280" y="3246120"/>
            <a:ext cx="2743201" cy="320040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0" name="Rectangle 33"/>
          <p:cNvSpPr/>
          <p:nvPr/>
        </p:nvSpPr>
        <p:spPr>
          <a:xfrm>
            <a:off x="9098280" y="3246120"/>
            <a:ext cx="2743201" cy="548641"/>
          </a:xfrm>
          <a:prstGeom prst="rect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1" name="TextBox 34"/>
          <p:cNvSpPr txBox="1"/>
          <p:nvPr/>
        </p:nvSpPr>
        <p:spPr>
          <a:xfrm>
            <a:off x="9281159" y="3337559"/>
            <a:ext cx="237744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Factoren</a:t>
            </a:r>
          </a:p>
        </p:txBody>
      </p:sp>
      <p:sp>
        <p:nvSpPr>
          <p:cNvPr id="192" name="TextBox 35"/>
          <p:cNvSpPr txBox="1"/>
          <p:nvPr/>
        </p:nvSpPr>
        <p:spPr>
          <a:xfrm>
            <a:off x="9281159" y="3931920"/>
            <a:ext cx="2377441" cy="461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1A2B2B"/>
                </a:solidFill>
              </a:defRPr>
            </a:pPr>
            <a:r>
              <a:t>Netwerk · Identificatie</a:t>
            </a:r>
          </a:p>
          <a:p>
            <a:pPr>
              <a:defRPr sz="1300">
                <a:solidFill>
                  <a:srgbClr val="1A2B2B"/>
                </a:solidFill>
              </a:defRPr>
            </a:pPr>
            <a:r>
              <a:t>Aanbod · Buurtcohesie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5" name="Rectangle 2"/>
          <p:cNvSpPr/>
          <p:nvPr/>
        </p:nvSpPr>
        <p:spPr>
          <a:xfrm>
            <a:off x="-1" y="0"/>
            <a:ext cx="12188954" cy="1188720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6" name="Rectangle 3"/>
          <p:cNvSpPr/>
          <p:nvPr/>
        </p:nvSpPr>
        <p:spPr>
          <a:xfrm>
            <a:off x="-1" y="1188719"/>
            <a:ext cx="73154" cy="566928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7" name="TextBox 4"/>
          <p:cNvSpPr txBox="1"/>
          <p:nvPr/>
        </p:nvSpPr>
        <p:spPr>
          <a:xfrm>
            <a:off x="594359" y="201168"/>
            <a:ext cx="9052561" cy="61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Theoretisch Kader</a:t>
            </a:r>
          </a:p>
        </p:txBody>
      </p:sp>
      <p:sp>
        <p:nvSpPr>
          <p:cNvPr id="198" name="Rectangle 5"/>
          <p:cNvSpPr/>
          <p:nvPr/>
        </p:nvSpPr>
        <p:spPr>
          <a:xfrm>
            <a:off x="457200" y="1417319"/>
            <a:ext cx="2743200" cy="5120642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Rectangle 6"/>
          <p:cNvSpPr/>
          <p:nvPr/>
        </p:nvSpPr>
        <p:spPr>
          <a:xfrm>
            <a:off x="457200" y="1417319"/>
            <a:ext cx="2743200" cy="73153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TextBox 7"/>
          <p:cNvSpPr txBox="1"/>
          <p:nvPr/>
        </p:nvSpPr>
        <p:spPr>
          <a:xfrm>
            <a:off x="640079" y="1581911"/>
            <a:ext cx="242316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500">
                <a:solidFill>
                  <a:srgbClr val="0D5C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Jongerenparticipatie</a:t>
            </a:r>
          </a:p>
        </p:txBody>
      </p:sp>
      <p:sp>
        <p:nvSpPr>
          <p:cNvPr id="201" name="TextBox 8"/>
          <p:cNvSpPr txBox="1"/>
          <p:nvPr/>
        </p:nvSpPr>
        <p:spPr>
          <a:xfrm>
            <a:off x="640079" y="2194560"/>
            <a:ext cx="2423162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100">
                <a:solidFill>
                  <a:srgbClr val="4A6A6A"/>
                </a:solidFill>
              </a:defRPr>
            </a:lvl1pPr>
          </a:lstStyle>
          <a:p>
            <a:pPr/>
            <a:r>
              <a:t>Checkoway (2011)</a:t>
            </a:r>
          </a:p>
        </p:txBody>
      </p:sp>
      <p:sp>
        <p:nvSpPr>
          <p:cNvPr id="202" name="TextBox 9"/>
          <p:cNvSpPr txBox="1"/>
          <p:nvPr/>
        </p:nvSpPr>
        <p:spPr>
          <a:xfrm>
            <a:off x="640079" y="2651760"/>
            <a:ext cx="2423162" cy="120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1A2B2B"/>
                </a:solidFill>
              </a:defRPr>
            </a:pPr>
            <a:r>
              <a:t>Actieve betrokkenheid van jongeren bij activiteiten en beslissingen in hun omgeving.</a:t>
            </a: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Effectief wanneer jongeren serieus genomen worden en inbreng hebben.</a:t>
            </a:r>
          </a:p>
        </p:txBody>
      </p:sp>
      <p:sp>
        <p:nvSpPr>
          <p:cNvPr id="203" name="Rectangle 10"/>
          <p:cNvSpPr/>
          <p:nvPr/>
        </p:nvSpPr>
        <p:spPr>
          <a:xfrm>
            <a:off x="594359" y="5897879"/>
            <a:ext cx="2468882" cy="45720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4" name="Rectangle 12"/>
          <p:cNvSpPr/>
          <p:nvPr/>
        </p:nvSpPr>
        <p:spPr>
          <a:xfrm>
            <a:off x="3337559" y="1417319"/>
            <a:ext cx="2743201" cy="5120642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5" name="Rectangle 13"/>
          <p:cNvSpPr/>
          <p:nvPr/>
        </p:nvSpPr>
        <p:spPr>
          <a:xfrm>
            <a:off x="3337559" y="1417319"/>
            <a:ext cx="2743201" cy="73153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TextBox 14"/>
          <p:cNvSpPr txBox="1"/>
          <p:nvPr/>
        </p:nvSpPr>
        <p:spPr>
          <a:xfrm>
            <a:off x="3520440" y="1581911"/>
            <a:ext cx="242316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500">
                <a:solidFill>
                  <a:srgbClr val="0D5C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Sociale Identiteit</a:t>
            </a:r>
          </a:p>
        </p:txBody>
      </p:sp>
      <p:sp>
        <p:nvSpPr>
          <p:cNvPr id="207" name="TextBox 15"/>
          <p:cNvSpPr txBox="1"/>
          <p:nvPr/>
        </p:nvSpPr>
        <p:spPr>
          <a:xfrm>
            <a:off x="3520440" y="2194560"/>
            <a:ext cx="2423161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100">
                <a:solidFill>
                  <a:srgbClr val="4A6A6A"/>
                </a:solidFill>
              </a:defRPr>
            </a:lvl1pPr>
          </a:lstStyle>
          <a:p>
            <a:pPr/>
            <a:r>
              <a:t>Tajfel &amp; Turner (1979)</a:t>
            </a:r>
          </a:p>
        </p:txBody>
      </p:sp>
      <p:sp>
        <p:nvSpPr>
          <p:cNvPr id="208" name="TextBox 16"/>
          <p:cNvSpPr txBox="1"/>
          <p:nvPr/>
        </p:nvSpPr>
        <p:spPr>
          <a:xfrm>
            <a:off x="3520440" y="2651760"/>
            <a:ext cx="2423161" cy="1010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1A2B2B"/>
                </a:solidFill>
              </a:defRPr>
            </a:pPr>
            <a:r>
              <a:t>Mensen voelen zich betrokken bij groepen waarin zij zichzelf herkennen.</a:t>
            </a: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Identificatie met de Eester beïnvloedt de bereidheid tot deelname.</a:t>
            </a:r>
          </a:p>
        </p:txBody>
      </p:sp>
      <p:sp>
        <p:nvSpPr>
          <p:cNvPr id="209" name="Rectangle 17"/>
          <p:cNvSpPr/>
          <p:nvPr/>
        </p:nvSpPr>
        <p:spPr>
          <a:xfrm>
            <a:off x="3474720" y="5897879"/>
            <a:ext cx="2468881" cy="45720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0" name="Rectangle 19"/>
          <p:cNvSpPr/>
          <p:nvPr/>
        </p:nvSpPr>
        <p:spPr>
          <a:xfrm>
            <a:off x="6217920" y="1417319"/>
            <a:ext cx="2743201" cy="5120642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1" name="Rectangle 20"/>
          <p:cNvSpPr/>
          <p:nvPr/>
        </p:nvSpPr>
        <p:spPr>
          <a:xfrm>
            <a:off x="6217920" y="1417319"/>
            <a:ext cx="2743201" cy="73153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2" name="TextBox 21"/>
          <p:cNvSpPr txBox="1"/>
          <p:nvPr/>
        </p:nvSpPr>
        <p:spPr>
          <a:xfrm>
            <a:off x="6400800" y="1581911"/>
            <a:ext cx="242316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500">
                <a:solidFill>
                  <a:srgbClr val="0D5C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Sociaal Netwerk</a:t>
            </a:r>
          </a:p>
        </p:txBody>
      </p:sp>
      <p:sp>
        <p:nvSpPr>
          <p:cNvPr id="213" name="TextBox 22"/>
          <p:cNvSpPr txBox="1"/>
          <p:nvPr/>
        </p:nvSpPr>
        <p:spPr>
          <a:xfrm>
            <a:off x="6400800" y="2194560"/>
            <a:ext cx="2423161" cy="390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 sz="1100">
                <a:solidFill>
                  <a:srgbClr val="4A6A6A"/>
                </a:solidFill>
              </a:defRPr>
            </a:pPr>
            <a:r>
              <a:t>Granovetter (1973)</a:t>
            </a:r>
          </a:p>
          <a:p>
            <a:pPr>
              <a:defRPr i="1" sz="1100">
                <a:solidFill>
                  <a:srgbClr val="4A6A6A"/>
                </a:solidFill>
              </a:defRPr>
            </a:pPr>
            <a:r>
              <a:t>Wasserman &amp; Faust (1994)</a:t>
            </a:r>
          </a:p>
        </p:txBody>
      </p:sp>
      <p:sp>
        <p:nvSpPr>
          <p:cNvPr id="214" name="TextBox 23"/>
          <p:cNvSpPr txBox="1"/>
          <p:nvPr/>
        </p:nvSpPr>
        <p:spPr>
          <a:xfrm>
            <a:off x="6400800" y="2651760"/>
            <a:ext cx="2423161" cy="1010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1A2B2B"/>
                </a:solidFill>
              </a:defRPr>
            </a:pPr>
            <a:r>
              <a:t>Sociale contacten bepalen hoe informatie en activiteiten zich verspreiden.</a:t>
            </a: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Als de Eester afwezig is in jongeren-netwerken, bereikt info hen niet.</a:t>
            </a:r>
          </a:p>
        </p:txBody>
      </p:sp>
      <p:sp>
        <p:nvSpPr>
          <p:cNvPr id="215" name="Rectangle 24"/>
          <p:cNvSpPr/>
          <p:nvPr/>
        </p:nvSpPr>
        <p:spPr>
          <a:xfrm>
            <a:off x="6355079" y="5897879"/>
            <a:ext cx="2468882" cy="45720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6" name="Rectangle 26"/>
          <p:cNvSpPr/>
          <p:nvPr/>
        </p:nvSpPr>
        <p:spPr>
          <a:xfrm>
            <a:off x="9098280" y="1417319"/>
            <a:ext cx="2743201" cy="5120642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7" name="Rectangle 27"/>
          <p:cNvSpPr/>
          <p:nvPr/>
        </p:nvSpPr>
        <p:spPr>
          <a:xfrm>
            <a:off x="9098280" y="1417319"/>
            <a:ext cx="2743201" cy="73153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8" name="TextBox 28"/>
          <p:cNvSpPr txBox="1"/>
          <p:nvPr/>
        </p:nvSpPr>
        <p:spPr>
          <a:xfrm>
            <a:off x="9281159" y="1581911"/>
            <a:ext cx="242316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500">
                <a:solidFill>
                  <a:srgbClr val="0D5C63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Theory of Planned</a:t>
            </a:r>
          </a:p>
          <a:p>
            <a:pPr>
              <a:defRPr b="1" sz="1500">
                <a:solidFill>
                  <a:srgbClr val="0D5C63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Behavior</a:t>
            </a:r>
          </a:p>
        </p:txBody>
      </p:sp>
      <p:sp>
        <p:nvSpPr>
          <p:cNvPr id="219" name="TextBox 29"/>
          <p:cNvSpPr txBox="1"/>
          <p:nvPr/>
        </p:nvSpPr>
        <p:spPr>
          <a:xfrm>
            <a:off x="9281159" y="2194560"/>
            <a:ext cx="2423161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100">
                <a:solidFill>
                  <a:srgbClr val="4A6A6A"/>
                </a:solidFill>
              </a:defRPr>
            </a:lvl1pPr>
          </a:lstStyle>
          <a:p>
            <a:pPr/>
            <a:r>
              <a:t>Ajzen (1991)</a:t>
            </a:r>
          </a:p>
        </p:txBody>
      </p:sp>
      <p:sp>
        <p:nvSpPr>
          <p:cNvPr id="220" name="TextBox 30"/>
          <p:cNvSpPr txBox="1"/>
          <p:nvPr/>
        </p:nvSpPr>
        <p:spPr>
          <a:xfrm>
            <a:off x="9281159" y="2651760"/>
            <a:ext cx="2423161" cy="819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1A2B2B"/>
                </a:solidFill>
              </a:defRPr>
            </a:pPr>
            <a:r>
              <a:t>Gedrag wordt bepaald door attitude, sociale norm en gedragscontrole.</a:t>
            </a: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Interventies kunnen overtuigingen bijsturen om deelname te verhogen.</a:t>
            </a:r>
          </a:p>
        </p:txBody>
      </p:sp>
      <p:sp>
        <p:nvSpPr>
          <p:cNvPr id="221" name="Rectangle 31"/>
          <p:cNvSpPr/>
          <p:nvPr/>
        </p:nvSpPr>
        <p:spPr>
          <a:xfrm>
            <a:off x="9235440" y="5897879"/>
            <a:ext cx="2468881" cy="45720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1"/>
          <p:cNvSpPr/>
          <p:nvPr/>
        </p:nvSpPr>
        <p:spPr>
          <a:xfrm>
            <a:off x="-4827" y="37084"/>
            <a:ext cx="12188954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4" name="Rectangle 2"/>
          <p:cNvSpPr/>
          <p:nvPr/>
        </p:nvSpPr>
        <p:spPr>
          <a:xfrm>
            <a:off x="-1" y="0"/>
            <a:ext cx="12188954" cy="1188720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5" name="Rectangle 3"/>
          <p:cNvSpPr/>
          <p:nvPr/>
        </p:nvSpPr>
        <p:spPr>
          <a:xfrm>
            <a:off x="-1" y="1188720"/>
            <a:ext cx="73154" cy="5669280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6" name="TextBox 4"/>
          <p:cNvSpPr txBox="1"/>
          <p:nvPr/>
        </p:nvSpPr>
        <p:spPr>
          <a:xfrm>
            <a:off x="594360" y="201167"/>
            <a:ext cx="996696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Resultaten: Identificatie &amp; Aanbod</a:t>
            </a:r>
          </a:p>
        </p:txBody>
      </p:sp>
      <p:sp>
        <p:nvSpPr>
          <p:cNvPr id="227" name="Rectangle 5"/>
          <p:cNvSpPr/>
          <p:nvPr/>
        </p:nvSpPr>
        <p:spPr>
          <a:xfrm>
            <a:off x="457200" y="1430019"/>
            <a:ext cx="5486400" cy="5120642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8" name="Rectangle 6"/>
          <p:cNvSpPr/>
          <p:nvPr/>
        </p:nvSpPr>
        <p:spPr>
          <a:xfrm>
            <a:off x="457200" y="1417319"/>
            <a:ext cx="5486400" cy="457201"/>
          </a:xfrm>
          <a:prstGeom prst="rect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9" name="TextBox 7"/>
          <p:cNvSpPr txBox="1"/>
          <p:nvPr/>
        </p:nvSpPr>
        <p:spPr>
          <a:xfrm>
            <a:off x="594359" y="1505520"/>
            <a:ext cx="502920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Identificeert de doelgroep zich met de Eester?</a:t>
            </a:r>
          </a:p>
        </p:txBody>
      </p:sp>
      <p:sp>
        <p:nvSpPr>
          <p:cNvPr id="230" name="TextBox 8"/>
          <p:cNvSpPr txBox="1"/>
          <p:nvPr/>
        </p:nvSpPr>
        <p:spPr>
          <a:xfrm>
            <a:off x="685800" y="2103120"/>
            <a:ext cx="40233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Identificatie (bezoekers, n=9)</a:t>
            </a:r>
          </a:p>
        </p:txBody>
      </p:sp>
      <p:sp>
        <p:nvSpPr>
          <p:cNvPr id="231" name="Rectangle 9"/>
          <p:cNvSpPr/>
          <p:nvPr/>
        </p:nvSpPr>
        <p:spPr>
          <a:xfrm>
            <a:off x="640079" y="2487167"/>
            <a:ext cx="4937762" cy="411481"/>
          </a:xfrm>
          <a:prstGeom prst="rect">
            <a:avLst/>
          </a:prstGeom>
          <a:solidFill>
            <a:srgbClr val="CCE0DE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2" name="Rectangle 10"/>
          <p:cNvSpPr/>
          <p:nvPr/>
        </p:nvSpPr>
        <p:spPr>
          <a:xfrm>
            <a:off x="640080" y="2487167"/>
            <a:ext cx="2599686" cy="41148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3" name="TextBox 11"/>
          <p:cNvSpPr txBox="1"/>
          <p:nvPr/>
        </p:nvSpPr>
        <p:spPr>
          <a:xfrm>
            <a:off x="731519" y="2542032"/>
            <a:ext cx="2977288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M = 3.2</a:t>
            </a:r>
          </a:p>
        </p:txBody>
      </p:sp>
      <p:sp>
        <p:nvSpPr>
          <p:cNvPr id="234" name="TextBox 12"/>
          <p:cNvSpPr txBox="1"/>
          <p:nvPr/>
        </p:nvSpPr>
        <p:spPr>
          <a:xfrm>
            <a:off x="3937406" y="2542032"/>
            <a:ext cx="45720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4A6A6A"/>
                </a:solidFill>
              </a:defRPr>
            </a:lvl1pPr>
          </a:lstStyle>
          <a:p>
            <a:pPr/>
            <a:r>
              <a:t>/ 5</a:t>
            </a:r>
          </a:p>
        </p:txBody>
      </p:sp>
      <p:sp>
        <p:nvSpPr>
          <p:cNvPr id="235" name="TextBox 13"/>
          <p:cNvSpPr txBox="1"/>
          <p:nvPr/>
        </p:nvSpPr>
        <p:spPr>
          <a:xfrm>
            <a:off x="685800" y="3200399"/>
            <a:ext cx="40233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Identificatie hypothetisch (n=83)</a:t>
            </a:r>
          </a:p>
        </p:txBody>
      </p:sp>
      <p:sp>
        <p:nvSpPr>
          <p:cNvPr id="236" name="Rectangle 14"/>
          <p:cNvSpPr/>
          <p:nvPr/>
        </p:nvSpPr>
        <p:spPr>
          <a:xfrm>
            <a:off x="640079" y="3584447"/>
            <a:ext cx="4937762" cy="411481"/>
          </a:xfrm>
          <a:prstGeom prst="rect">
            <a:avLst/>
          </a:prstGeom>
          <a:solidFill>
            <a:srgbClr val="CCE0DE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7" name="Rectangle 15"/>
          <p:cNvSpPr/>
          <p:nvPr/>
        </p:nvSpPr>
        <p:spPr>
          <a:xfrm>
            <a:off x="640080" y="3584447"/>
            <a:ext cx="2767288" cy="41148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8" name="TextBox 16"/>
          <p:cNvSpPr txBox="1"/>
          <p:nvPr/>
        </p:nvSpPr>
        <p:spPr>
          <a:xfrm>
            <a:off x="731520" y="3639311"/>
            <a:ext cx="3155045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M = 3.38</a:t>
            </a:r>
          </a:p>
        </p:txBody>
      </p:sp>
      <p:sp>
        <p:nvSpPr>
          <p:cNvPr id="239" name="TextBox 17"/>
          <p:cNvSpPr txBox="1"/>
          <p:nvPr/>
        </p:nvSpPr>
        <p:spPr>
          <a:xfrm>
            <a:off x="4115165" y="3639311"/>
            <a:ext cx="45720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4A6A6A"/>
                </a:solidFill>
              </a:defRPr>
            </a:lvl1pPr>
          </a:lstStyle>
          <a:p>
            <a:pPr/>
            <a:r>
              <a:t>/ 5</a:t>
            </a:r>
          </a:p>
        </p:txBody>
      </p:sp>
      <p:sp>
        <p:nvSpPr>
          <p:cNvPr id="240" name="TextBox 18"/>
          <p:cNvSpPr txBox="1"/>
          <p:nvPr/>
        </p:nvSpPr>
        <p:spPr>
          <a:xfrm>
            <a:off x="685800" y="4434840"/>
            <a:ext cx="4937761" cy="62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1A2B2B"/>
                </a:solidFill>
              </a:defRPr>
            </a:pPr>
            <a:r>
              <a:t>Scores zijn neutraal tot licht positief.</a:t>
            </a: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Jongeren wijzen de Eester niet af, maar identificeren zich ook niet sterk. Er is ruimte om verbondenheid te versterken.</a:t>
            </a:r>
          </a:p>
        </p:txBody>
      </p:sp>
      <p:sp>
        <p:nvSpPr>
          <p:cNvPr id="241" name="Rectangle 19"/>
          <p:cNvSpPr/>
          <p:nvPr/>
        </p:nvSpPr>
        <p:spPr>
          <a:xfrm>
            <a:off x="6400799" y="1417319"/>
            <a:ext cx="5303522" cy="5120642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2" name="Rectangle 20"/>
          <p:cNvSpPr/>
          <p:nvPr/>
        </p:nvSpPr>
        <p:spPr>
          <a:xfrm>
            <a:off x="6400799" y="1417319"/>
            <a:ext cx="5303522" cy="45720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3" name="TextBox 21"/>
          <p:cNvSpPr txBox="1"/>
          <p:nvPr/>
        </p:nvSpPr>
        <p:spPr>
          <a:xfrm>
            <a:off x="6629399" y="1483992"/>
            <a:ext cx="4846322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Hoe kijkt de doelgroep naar het aanbod van de Eester?</a:t>
            </a:r>
          </a:p>
        </p:txBody>
      </p:sp>
      <p:sp>
        <p:nvSpPr>
          <p:cNvPr id="244" name="TextBox 22"/>
          <p:cNvSpPr txBox="1"/>
          <p:nvPr/>
        </p:nvSpPr>
        <p:spPr>
          <a:xfrm>
            <a:off x="6583679" y="2011679"/>
            <a:ext cx="2468881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1A2B2B"/>
                </a:solidFill>
              </a:defRPr>
            </a:lvl1pPr>
          </a:lstStyle>
          <a:p>
            <a:pPr/>
            <a:r>
              <a:t>Ontmoetingsruimte</a:t>
            </a:r>
          </a:p>
        </p:txBody>
      </p:sp>
      <p:sp>
        <p:nvSpPr>
          <p:cNvPr id="245" name="Rectangle 23"/>
          <p:cNvSpPr/>
          <p:nvPr/>
        </p:nvSpPr>
        <p:spPr>
          <a:xfrm>
            <a:off x="9006840" y="2048255"/>
            <a:ext cx="2377441" cy="320041"/>
          </a:xfrm>
          <a:prstGeom prst="rect">
            <a:avLst/>
          </a:prstGeom>
          <a:solidFill>
            <a:srgbClr val="CCE0DE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6" name="Rectangle 24"/>
          <p:cNvSpPr/>
          <p:nvPr/>
        </p:nvSpPr>
        <p:spPr>
          <a:xfrm>
            <a:off x="9006840" y="2048255"/>
            <a:ext cx="1802099" cy="32004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TextBox 25"/>
          <p:cNvSpPr txBox="1"/>
          <p:nvPr/>
        </p:nvSpPr>
        <p:spPr>
          <a:xfrm>
            <a:off x="11361756" y="2114101"/>
            <a:ext cx="443087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4A6A6A"/>
                </a:solidFill>
              </a:defRPr>
            </a:lvl1pPr>
          </a:lstStyle>
          <a:p>
            <a:pPr/>
            <a:r>
              <a:t>3.79</a:t>
            </a:r>
          </a:p>
        </p:txBody>
      </p:sp>
      <p:sp>
        <p:nvSpPr>
          <p:cNvPr id="248" name="TextBox 26"/>
          <p:cNvSpPr txBox="1"/>
          <p:nvPr/>
        </p:nvSpPr>
        <p:spPr>
          <a:xfrm>
            <a:off x="6583679" y="2615183"/>
            <a:ext cx="2468881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1A2B2B"/>
                </a:solidFill>
              </a:defRPr>
            </a:lvl1pPr>
          </a:lstStyle>
          <a:p>
            <a:pPr/>
            <a:r>
              <a:t>Samen eten</a:t>
            </a:r>
          </a:p>
        </p:txBody>
      </p:sp>
      <p:sp>
        <p:nvSpPr>
          <p:cNvPr id="249" name="Rectangle 27"/>
          <p:cNvSpPr/>
          <p:nvPr/>
        </p:nvSpPr>
        <p:spPr>
          <a:xfrm>
            <a:off x="9006840" y="2651760"/>
            <a:ext cx="2377441" cy="320041"/>
          </a:xfrm>
          <a:prstGeom prst="rect">
            <a:avLst/>
          </a:prstGeom>
          <a:solidFill>
            <a:srgbClr val="CCE0DE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0" name="Rectangle 28"/>
          <p:cNvSpPr/>
          <p:nvPr/>
        </p:nvSpPr>
        <p:spPr>
          <a:xfrm>
            <a:off x="9006840" y="2651760"/>
            <a:ext cx="1802099" cy="32004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1" name="TextBox 29"/>
          <p:cNvSpPr txBox="1"/>
          <p:nvPr/>
        </p:nvSpPr>
        <p:spPr>
          <a:xfrm>
            <a:off x="11399552" y="2712642"/>
            <a:ext cx="367494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4A6A6A"/>
                </a:solidFill>
              </a:defRPr>
            </a:lvl1pPr>
          </a:lstStyle>
          <a:p>
            <a:pPr/>
            <a:r>
              <a:t>3.77</a:t>
            </a:r>
          </a:p>
        </p:txBody>
      </p:sp>
      <p:sp>
        <p:nvSpPr>
          <p:cNvPr id="252" name="TextBox 30"/>
          <p:cNvSpPr txBox="1"/>
          <p:nvPr/>
        </p:nvSpPr>
        <p:spPr>
          <a:xfrm>
            <a:off x="6583679" y="3218688"/>
            <a:ext cx="2468881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1A2B2B"/>
                </a:solidFill>
              </a:defRPr>
            </a:lvl1pPr>
          </a:lstStyle>
          <a:p>
            <a:pPr/>
            <a:r>
              <a:t>Samen koken</a:t>
            </a:r>
          </a:p>
        </p:txBody>
      </p:sp>
      <p:sp>
        <p:nvSpPr>
          <p:cNvPr id="253" name="Rectangle 31"/>
          <p:cNvSpPr/>
          <p:nvPr/>
        </p:nvSpPr>
        <p:spPr>
          <a:xfrm>
            <a:off x="9006840" y="3255264"/>
            <a:ext cx="2377441" cy="320041"/>
          </a:xfrm>
          <a:prstGeom prst="rect">
            <a:avLst/>
          </a:prstGeom>
          <a:solidFill>
            <a:srgbClr val="CCE0DE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4" name="Rectangle 32"/>
          <p:cNvSpPr/>
          <p:nvPr/>
        </p:nvSpPr>
        <p:spPr>
          <a:xfrm>
            <a:off x="9006840" y="3255264"/>
            <a:ext cx="1802099" cy="32004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5" name="TextBox 33"/>
          <p:cNvSpPr txBox="1"/>
          <p:nvPr/>
        </p:nvSpPr>
        <p:spPr>
          <a:xfrm>
            <a:off x="11399552" y="3310865"/>
            <a:ext cx="367495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4A6A6A"/>
                </a:solidFill>
              </a:defRPr>
            </a:lvl1pPr>
          </a:lstStyle>
          <a:p>
            <a:pPr/>
            <a:r>
              <a:t>3.71</a:t>
            </a:r>
          </a:p>
        </p:txBody>
      </p:sp>
      <p:sp>
        <p:nvSpPr>
          <p:cNvPr id="256" name="TextBox 34"/>
          <p:cNvSpPr txBox="1"/>
          <p:nvPr/>
        </p:nvSpPr>
        <p:spPr>
          <a:xfrm>
            <a:off x="6583679" y="3822191"/>
            <a:ext cx="2468881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1A2B2B"/>
                </a:solidFill>
              </a:defRPr>
            </a:lvl1pPr>
          </a:lstStyle>
          <a:p>
            <a:pPr/>
            <a:r>
              <a:t>Yoga</a:t>
            </a:r>
          </a:p>
        </p:txBody>
      </p:sp>
      <p:sp>
        <p:nvSpPr>
          <p:cNvPr id="257" name="Rectangle 35"/>
          <p:cNvSpPr/>
          <p:nvPr/>
        </p:nvSpPr>
        <p:spPr>
          <a:xfrm>
            <a:off x="9006840" y="3858767"/>
            <a:ext cx="2377441" cy="320041"/>
          </a:xfrm>
          <a:prstGeom prst="rect">
            <a:avLst/>
          </a:prstGeom>
          <a:solidFill>
            <a:srgbClr val="CCE0DE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8" name="Rectangle 36"/>
          <p:cNvSpPr/>
          <p:nvPr/>
        </p:nvSpPr>
        <p:spPr>
          <a:xfrm>
            <a:off x="9006840" y="3858767"/>
            <a:ext cx="1636374" cy="320041"/>
          </a:xfrm>
          <a:prstGeom prst="rect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9" name="TextBox 37"/>
          <p:cNvSpPr txBox="1"/>
          <p:nvPr/>
        </p:nvSpPr>
        <p:spPr>
          <a:xfrm>
            <a:off x="11399552" y="3933366"/>
            <a:ext cx="367494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4A6A6A"/>
                </a:solidFill>
              </a:defRPr>
            </a:lvl1pPr>
          </a:lstStyle>
          <a:p>
            <a:pPr/>
            <a:r>
              <a:t>3.44</a:t>
            </a:r>
          </a:p>
        </p:txBody>
      </p:sp>
      <p:sp>
        <p:nvSpPr>
          <p:cNvPr id="260" name="TextBox 38"/>
          <p:cNvSpPr txBox="1"/>
          <p:nvPr/>
        </p:nvSpPr>
        <p:spPr>
          <a:xfrm>
            <a:off x="6583679" y="4425696"/>
            <a:ext cx="2468881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1A2B2B"/>
                </a:solidFill>
              </a:defRPr>
            </a:lvl1pPr>
          </a:lstStyle>
          <a:p>
            <a:pPr/>
            <a:r>
              <a:t>Buurt vergroening</a:t>
            </a:r>
          </a:p>
        </p:txBody>
      </p:sp>
      <p:sp>
        <p:nvSpPr>
          <p:cNvPr id="261" name="Rectangle 39"/>
          <p:cNvSpPr/>
          <p:nvPr/>
        </p:nvSpPr>
        <p:spPr>
          <a:xfrm>
            <a:off x="9006840" y="4462271"/>
            <a:ext cx="2377441" cy="320041"/>
          </a:xfrm>
          <a:prstGeom prst="rect">
            <a:avLst/>
          </a:prstGeom>
          <a:solidFill>
            <a:srgbClr val="CCE0DE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2" name="Rectangle 40"/>
          <p:cNvSpPr/>
          <p:nvPr/>
        </p:nvSpPr>
        <p:spPr>
          <a:xfrm>
            <a:off x="9006840" y="4462271"/>
            <a:ext cx="1543075" cy="320041"/>
          </a:xfrm>
          <a:prstGeom prst="rect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3" name="TextBox 41"/>
          <p:cNvSpPr txBox="1"/>
          <p:nvPr/>
        </p:nvSpPr>
        <p:spPr>
          <a:xfrm>
            <a:off x="11399552" y="4509437"/>
            <a:ext cx="367495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4A6A6A"/>
                </a:solidFill>
              </a:defRPr>
            </a:lvl1pPr>
          </a:lstStyle>
          <a:p>
            <a:pPr/>
            <a:r>
              <a:t>3.35</a:t>
            </a:r>
          </a:p>
        </p:txBody>
      </p:sp>
      <p:sp>
        <p:nvSpPr>
          <p:cNvPr id="264" name="TextBox 42"/>
          <p:cNvSpPr txBox="1"/>
          <p:nvPr/>
        </p:nvSpPr>
        <p:spPr>
          <a:xfrm>
            <a:off x="6583679" y="5029199"/>
            <a:ext cx="2468881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1A2B2B"/>
                </a:solidFill>
              </a:defRPr>
            </a:lvl1pPr>
          </a:lstStyle>
          <a:p>
            <a:pPr/>
            <a:r>
              <a:t>Muziek maken</a:t>
            </a:r>
          </a:p>
        </p:txBody>
      </p:sp>
      <p:sp>
        <p:nvSpPr>
          <p:cNvPr id="265" name="Rectangle 43"/>
          <p:cNvSpPr/>
          <p:nvPr/>
        </p:nvSpPr>
        <p:spPr>
          <a:xfrm>
            <a:off x="9006840" y="5065776"/>
            <a:ext cx="2377441" cy="320041"/>
          </a:xfrm>
          <a:prstGeom prst="rect">
            <a:avLst/>
          </a:prstGeom>
          <a:solidFill>
            <a:srgbClr val="CCE0DE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6" name="Rectangle 44"/>
          <p:cNvSpPr/>
          <p:nvPr/>
        </p:nvSpPr>
        <p:spPr>
          <a:xfrm>
            <a:off x="9006840" y="5065776"/>
            <a:ext cx="1442267" cy="320041"/>
          </a:xfrm>
          <a:prstGeom prst="rect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7" name="TextBox 45"/>
          <p:cNvSpPr txBox="1"/>
          <p:nvPr/>
        </p:nvSpPr>
        <p:spPr>
          <a:xfrm>
            <a:off x="11399552" y="5112942"/>
            <a:ext cx="367495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4A6A6A"/>
                </a:solidFill>
              </a:defRPr>
            </a:lvl1pPr>
          </a:lstStyle>
          <a:p>
            <a:pPr/>
            <a:r>
              <a:t>3.32</a:t>
            </a:r>
          </a:p>
        </p:txBody>
      </p:sp>
      <p:sp>
        <p:nvSpPr>
          <p:cNvPr id="268" name="TextBox 46"/>
          <p:cNvSpPr txBox="1"/>
          <p:nvPr/>
        </p:nvSpPr>
        <p:spPr>
          <a:xfrm>
            <a:off x="6583679" y="5632703"/>
            <a:ext cx="2468881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1A2B2B"/>
                </a:solidFill>
              </a:defRPr>
            </a:lvl1pPr>
          </a:lstStyle>
          <a:p>
            <a:pPr/>
            <a:r>
              <a:t>Afval prikken</a:t>
            </a:r>
          </a:p>
        </p:txBody>
      </p:sp>
      <p:sp>
        <p:nvSpPr>
          <p:cNvPr id="269" name="Rectangle 47"/>
          <p:cNvSpPr/>
          <p:nvPr/>
        </p:nvSpPr>
        <p:spPr>
          <a:xfrm>
            <a:off x="9006840" y="5669279"/>
            <a:ext cx="2377441" cy="320041"/>
          </a:xfrm>
          <a:prstGeom prst="rect">
            <a:avLst/>
          </a:prstGeom>
          <a:solidFill>
            <a:srgbClr val="CCE0DE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0" name="Rectangle 48"/>
          <p:cNvSpPr/>
          <p:nvPr/>
        </p:nvSpPr>
        <p:spPr>
          <a:xfrm>
            <a:off x="9006840" y="5669279"/>
            <a:ext cx="1109312" cy="32004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1" name="TextBox 49"/>
          <p:cNvSpPr txBox="1"/>
          <p:nvPr/>
        </p:nvSpPr>
        <p:spPr>
          <a:xfrm>
            <a:off x="11446139" y="5716446"/>
            <a:ext cx="274321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4A6A6A"/>
                </a:solidFill>
              </a:defRPr>
            </a:lvl1pPr>
          </a:lstStyle>
          <a:p>
            <a:pPr/>
            <a:r>
              <a:t>2.8</a:t>
            </a:r>
          </a:p>
        </p:txBody>
      </p:sp>
      <p:sp>
        <p:nvSpPr>
          <p:cNvPr id="272" name="TextBox 50"/>
          <p:cNvSpPr txBox="1"/>
          <p:nvPr/>
        </p:nvSpPr>
        <p:spPr>
          <a:xfrm>
            <a:off x="6583679" y="6217920"/>
            <a:ext cx="49377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200">
                <a:solidFill>
                  <a:srgbClr val="0D5C63"/>
                </a:solidFill>
              </a:defRPr>
            </a:lvl1pPr>
          </a:lstStyle>
          <a:p>
            <a:pPr/>
            <a:r>
              <a:t>Gemiddeld aanbod: M = 3.46  —  neutraal tot positief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 1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5" name="Rectangle 2"/>
          <p:cNvSpPr/>
          <p:nvPr/>
        </p:nvSpPr>
        <p:spPr>
          <a:xfrm>
            <a:off x="-1" y="0"/>
            <a:ext cx="12188954" cy="1188720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6" name="Rectangle 3"/>
          <p:cNvSpPr/>
          <p:nvPr/>
        </p:nvSpPr>
        <p:spPr>
          <a:xfrm>
            <a:off x="-1" y="1188719"/>
            <a:ext cx="73154" cy="566928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7" name="TextBox 4"/>
          <p:cNvSpPr txBox="1"/>
          <p:nvPr/>
        </p:nvSpPr>
        <p:spPr>
          <a:xfrm>
            <a:off x="594359" y="132079"/>
            <a:ext cx="9966961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Resultaten: Zit de doelgroep in het netwerk van de Eester?</a:t>
            </a:r>
          </a:p>
        </p:txBody>
      </p:sp>
      <p:sp>
        <p:nvSpPr>
          <p:cNvPr id="278" name="Rectangle 5"/>
          <p:cNvSpPr/>
          <p:nvPr/>
        </p:nvSpPr>
        <p:spPr>
          <a:xfrm>
            <a:off x="457199" y="1463039"/>
            <a:ext cx="3566161" cy="228600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9" name="TextBox 6"/>
          <p:cNvSpPr txBox="1"/>
          <p:nvPr/>
        </p:nvSpPr>
        <p:spPr>
          <a:xfrm>
            <a:off x="502919" y="1645920"/>
            <a:ext cx="3474720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75%</a:t>
            </a:r>
          </a:p>
        </p:txBody>
      </p:sp>
      <p:sp>
        <p:nvSpPr>
          <p:cNvPr id="280" name="TextBox 7"/>
          <p:cNvSpPr txBox="1"/>
          <p:nvPr/>
        </p:nvSpPr>
        <p:spPr>
          <a:xfrm>
            <a:off x="685800" y="2697479"/>
            <a:ext cx="3108961" cy="506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500">
                <a:solidFill>
                  <a:srgbClr val="FFFFFF"/>
                </a:solidFill>
              </a:defRPr>
            </a:pPr>
            <a:r>
              <a:t>heeft nog nooit van</a:t>
            </a:r>
          </a:p>
          <a:p>
            <a:pPr algn="ctr">
              <a:defRPr sz="1500">
                <a:solidFill>
                  <a:srgbClr val="FFFFFF"/>
                </a:solidFill>
              </a:defRPr>
            </a:pPr>
            <a:r>
              <a:t>de Eester gehoord</a:t>
            </a:r>
          </a:p>
        </p:txBody>
      </p:sp>
      <p:sp>
        <p:nvSpPr>
          <p:cNvPr id="281" name="Rectangle 8"/>
          <p:cNvSpPr/>
          <p:nvPr/>
        </p:nvSpPr>
        <p:spPr>
          <a:xfrm>
            <a:off x="4206240" y="1463039"/>
            <a:ext cx="3566160" cy="2286001"/>
          </a:xfrm>
          <a:prstGeom prst="rect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2" name="TextBox 9"/>
          <p:cNvSpPr txBox="1"/>
          <p:nvPr/>
        </p:nvSpPr>
        <p:spPr>
          <a:xfrm>
            <a:off x="4251960" y="1645920"/>
            <a:ext cx="3474720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9,8%</a:t>
            </a:r>
          </a:p>
        </p:txBody>
      </p:sp>
      <p:sp>
        <p:nvSpPr>
          <p:cNvPr id="283" name="TextBox 10"/>
          <p:cNvSpPr txBox="1"/>
          <p:nvPr/>
        </p:nvSpPr>
        <p:spPr>
          <a:xfrm>
            <a:off x="4434840" y="2697479"/>
            <a:ext cx="3108961" cy="506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500">
                <a:solidFill>
                  <a:srgbClr val="FFFFFF"/>
                </a:solidFill>
              </a:defRPr>
            </a:pPr>
            <a:r>
              <a:t>is ooit bij de Eester</a:t>
            </a:r>
          </a:p>
          <a:p>
            <a:pPr algn="ctr">
              <a:defRPr sz="1500">
                <a:solidFill>
                  <a:srgbClr val="FFFFFF"/>
                </a:solidFill>
              </a:defRPr>
            </a:pPr>
            <a:r>
              <a:t>geweest</a:t>
            </a:r>
          </a:p>
        </p:txBody>
      </p:sp>
      <p:sp>
        <p:nvSpPr>
          <p:cNvPr id="284" name="Rectangle 11"/>
          <p:cNvSpPr/>
          <p:nvPr/>
        </p:nvSpPr>
        <p:spPr>
          <a:xfrm>
            <a:off x="7955278" y="1463039"/>
            <a:ext cx="3566160" cy="228600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5" name="TextBox 12"/>
          <p:cNvSpPr txBox="1"/>
          <p:nvPr/>
        </p:nvSpPr>
        <p:spPr>
          <a:xfrm>
            <a:off x="8000998" y="1645920"/>
            <a:ext cx="3474720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0%</a:t>
            </a:r>
          </a:p>
        </p:txBody>
      </p:sp>
      <p:sp>
        <p:nvSpPr>
          <p:cNvPr id="286" name="TextBox 13"/>
          <p:cNvSpPr txBox="1"/>
          <p:nvPr/>
        </p:nvSpPr>
        <p:spPr>
          <a:xfrm>
            <a:off x="8183878" y="2697479"/>
            <a:ext cx="3108961" cy="506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500">
                <a:solidFill>
                  <a:srgbClr val="FFFFFF"/>
                </a:solidFill>
              </a:defRPr>
            </a:pPr>
            <a:r>
              <a:t>nam het afgelopen</a:t>
            </a:r>
          </a:p>
          <a:p>
            <a:pPr algn="ctr">
              <a:defRPr sz="1500">
                <a:solidFill>
                  <a:srgbClr val="FFFFFF"/>
                </a:solidFill>
              </a:defRPr>
            </a:pPr>
            <a:r>
              <a:t>jaar deel aan activiteiten</a:t>
            </a:r>
          </a:p>
        </p:txBody>
      </p:sp>
      <p:sp>
        <p:nvSpPr>
          <p:cNvPr id="287" name="Rectangle 14"/>
          <p:cNvSpPr/>
          <p:nvPr/>
        </p:nvSpPr>
        <p:spPr>
          <a:xfrm>
            <a:off x="457199" y="3977638"/>
            <a:ext cx="11247122" cy="548642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8" name="Rectangle 15"/>
          <p:cNvSpPr/>
          <p:nvPr/>
        </p:nvSpPr>
        <p:spPr>
          <a:xfrm>
            <a:off x="457199" y="3977638"/>
            <a:ext cx="2811782" cy="548642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9" name="TextBox 16"/>
          <p:cNvSpPr txBox="1"/>
          <p:nvPr/>
        </p:nvSpPr>
        <p:spPr>
          <a:xfrm>
            <a:off x="594359" y="4041647"/>
            <a:ext cx="2651762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25% gehoord</a:t>
            </a:r>
          </a:p>
        </p:txBody>
      </p:sp>
      <p:sp>
        <p:nvSpPr>
          <p:cNvPr id="290" name="TextBox 17"/>
          <p:cNvSpPr txBox="1"/>
          <p:nvPr/>
        </p:nvSpPr>
        <p:spPr>
          <a:xfrm>
            <a:off x="3525078" y="4041647"/>
            <a:ext cx="448056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300">
                <a:solidFill>
                  <a:srgbClr val="4A6A6A"/>
                </a:solidFill>
              </a:defRPr>
            </a:lvl1pPr>
          </a:lstStyle>
          <a:p>
            <a:pPr/>
            <a:r>
              <a:t>75% niet bekend</a:t>
            </a:r>
          </a:p>
        </p:txBody>
      </p:sp>
      <p:sp>
        <p:nvSpPr>
          <p:cNvPr id="291" name="Rectangle 18"/>
          <p:cNvSpPr/>
          <p:nvPr/>
        </p:nvSpPr>
        <p:spPr>
          <a:xfrm>
            <a:off x="457199" y="4754879"/>
            <a:ext cx="11247122" cy="1737361"/>
          </a:xfrm>
          <a:prstGeom prst="rect">
            <a:avLst/>
          </a:prstGeom>
          <a:solidFill>
            <a:srgbClr val="E8F4F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2" name="Rectangle 19"/>
          <p:cNvSpPr/>
          <p:nvPr/>
        </p:nvSpPr>
        <p:spPr>
          <a:xfrm>
            <a:off x="457200" y="4754879"/>
            <a:ext cx="164593" cy="173736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3" name="TextBox 20"/>
          <p:cNvSpPr txBox="1"/>
          <p:nvPr/>
        </p:nvSpPr>
        <p:spPr>
          <a:xfrm>
            <a:off x="822960" y="4846320"/>
            <a:ext cx="7223760" cy="27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500">
                <a:solidFill>
                  <a:srgbClr val="0D5C63"/>
                </a:solidFill>
              </a:defRPr>
            </a:lvl1pPr>
          </a:lstStyle>
          <a:p>
            <a:pPr/>
            <a:r>
              <a:t>Sociale netwerkeffect  (M = 3.68 / 5)</a:t>
            </a:r>
          </a:p>
        </p:txBody>
      </p:sp>
      <p:sp>
        <p:nvSpPr>
          <p:cNvPr id="294" name="TextBox 21"/>
          <p:cNvSpPr txBox="1"/>
          <p:nvPr/>
        </p:nvSpPr>
        <p:spPr>
          <a:xfrm>
            <a:off x="822960" y="5303520"/>
            <a:ext cx="10881360" cy="461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1A2B2B"/>
                </a:solidFill>
              </a:defRPr>
            </a:lvl1pPr>
          </a:lstStyle>
          <a:p>
            <a:pPr/>
            <a:r>
              <a:t>Jongeren geven aan significant sneller mee te doen aan activiteiten als mensen uit hun omgeving dat ook zouden doen. De Eester is nauwelijks aanwezig in bestaande jongerennetwerken, zonder netwerk-aanwezigheid bereikt geen enkele boodschap de doelgroep.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angle 1"/>
          <p:cNvSpPr/>
          <p:nvPr/>
        </p:nvSpPr>
        <p:spPr>
          <a:xfrm>
            <a:off x="-57118" y="-1"/>
            <a:ext cx="12188953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7" name="Rectangle 2"/>
          <p:cNvSpPr/>
          <p:nvPr/>
        </p:nvSpPr>
        <p:spPr>
          <a:xfrm>
            <a:off x="-1" y="0"/>
            <a:ext cx="12188954" cy="1188720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8" name="Rectangle 3"/>
          <p:cNvSpPr/>
          <p:nvPr/>
        </p:nvSpPr>
        <p:spPr>
          <a:xfrm>
            <a:off x="-1" y="1188720"/>
            <a:ext cx="73154" cy="5669280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9" name="TextBox 4"/>
          <p:cNvSpPr txBox="1"/>
          <p:nvPr/>
        </p:nvSpPr>
        <p:spPr>
          <a:xfrm>
            <a:off x="601202" y="146429"/>
            <a:ext cx="10676137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Resultaten: Voelt de doelgroep al genoeg verbondenheid voelt zonder de Eester? </a:t>
            </a:r>
          </a:p>
        </p:txBody>
      </p:sp>
      <p:sp>
        <p:nvSpPr>
          <p:cNvPr id="300" name="Rectangle 5"/>
          <p:cNvSpPr/>
          <p:nvPr/>
        </p:nvSpPr>
        <p:spPr>
          <a:xfrm>
            <a:off x="1981248" y="1417319"/>
            <a:ext cx="5706362" cy="5120642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1" name="Rectangle 6"/>
          <p:cNvSpPr/>
          <p:nvPr/>
        </p:nvSpPr>
        <p:spPr>
          <a:xfrm>
            <a:off x="1981248" y="1417319"/>
            <a:ext cx="5706362" cy="457201"/>
          </a:xfrm>
          <a:prstGeom prst="rect">
            <a:avLst/>
          </a:prstGeom>
          <a:solidFill>
            <a:srgbClr val="1A936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2" name="TextBox 7"/>
          <p:cNvSpPr txBox="1"/>
          <p:nvPr/>
        </p:nvSpPr>
        <p:spPr>
          <a:xfrm>
            <a:off x="3153515" y="1482660"/>
            <a:ext cx="457200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/>
            <a:r>
              <a:t>Buurtcohesie  —  Uiteenlopende uitkomsten</a:t>
            </a:r>
          </a:p>
        </p:txBody>
      </p:sp>
      <p:sp>
        <p:nvSpPr>
          <p:cNvPr id="303" name="TextBox 8"/>
          <p:cNvSpPr txBox="1"/>
          <p:nvPr/>
        </p:nvSpPr>
        <p:spPr>
          <a:xfrm>
            <a:off x="2594148" y="2004059"/>
            <a:ext cx="4480561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600">
                <a:solidFill>
                  <a:srgbClr val="0D5C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 = 3.46  (SD = 0.89)</a:t>
            </a:r>
          </a:p>
        </p:txBody>
      </p:sp>
      <p:sp>
        <p:nvSpPr>
          <p:cNvPr id="304" name="TextBox 9"/>
          <p:cNvSpPr txBox="1"/>
          <p:nvPr/>
        </p:nvSpPr>
        <p:spPr>
          <a:xfrm>
            <a:off x="2334522" y="2606039"/>
            <a:ext cx="448056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300">
                <a:solidFill>
                  <a:srgbClr val="4A6A6A"/>
                </a:solidFill>
              </a:defRPr>
            </a:lvl1pPr>
          </a:lstStyle>
          <a:p>
            <a:pPr/>
            <a:r>
              <a:t>Matige buurtcohesie aanwezig, maar verdeeld</a:t>
            </a:r>
          </a:p>
        </p:txBody>
      </p:sp>
      <p:sp>
        <p:nvSpPr>
          <p:cNvPr id="305" name="TextBox 10"/>
          <p:cNvSpPr txBox="1"/>
          <p:nvPr/>
        </p:nvSpPr>
        <p:spPr>
          <a:xfrm>
            <a:off x="2288802" y="3077825"/>
            <a:ext cx="4572002" cy="1700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1A2B2B"/>
                </a:solidFill>
              </a:defRPr>
            </a:pPr>
            <a:r>
              <a:t>Hoge SD (0.89) toont grote spreiding:</a:t>
            </a:r>
          </a:p>
          <a:p>
            <a:pPr>
              <a:defRPr sz="1200">
                <a:solidFill>
                  <a:srgbClr val="1A2B2B"/>
                </a:solidFill>
              </a:defRPr>
            </a:pP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▸  Deel jongeren ervaart al cohesie: vermindert de urgentie om de Eester te bezoeken</a:t>
            </a:r>
          </a:p>
          <a:p>
            <a:pPr>
              <a:defRPr sz="1200">
                <a:solidFill>
                  <a:srgbClr val="1A2B2B"/>
                </a:solidFill>
              </a:defRPr>
            </a:pP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▸  Deel ervaart weinig cohesie: kans voor de Eester als verbinder</a:t>
            </a:r>
          </a:p>
          <a:p>
            <a:pPr>
              <a:defRPr sz="1200">
                <a:solidFill>
                  <a:srgbClr val="1A2B2B"/>
                </a:solidFill>
              </a:defRPr>
            </a:pPr>
          </a:p>
          <a:p>
            <a:pPr>
              <a:defRPr sz="1200">
                <a:solidFill>
                  <a:srgbClr val="1A2B2B"/>
                </a:solidFill>
              </a:defRPr>
            </a:pPr>
            <a:r>
              <a:t>▸ Er blijken uiteenlopende uitkomsten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tangle 1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8" name="Rectangle 2"/>
          <p:cNvSpPr/>
          <p:nvPr/>
        </p:nvSpPr>
        <p:spPr>
          <a:xfrm>
            <a:off x="-1" y="0"/>
            <a:ext cx="12188954" cy="1188720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9" name="Rectangle 3"/>
          <p:cNvSpPr/>
          <p:nvPr/>
        </p:nvSpPr>
        <p:spPr>
          <a:xfrm>
            <a:off x="-1" y="1188719"/>
            <a:ext cx="73154" cy="5669281"/>
          </a:xfrm>
          <a:prstGeom prst="rect">
            <a:avLst/>
          </a:prstGeom>
          <a:solidFill>
            <a:srgbClr val="E88C2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0" name="TextBox 4"/>
          <p:cNvSpPr txBox="1"/>
          <p:nvPr/>
        </p:nvSpPr>
        <p:spPr>
          <a:xfrm>
            <a:off x="594359" y="201168"/>
            <a:ext cx="9966961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Resultaten: Overzicht</a:t>
            </a:r>
          </a:p>
        </p:txBody>
      </p:sp>
      <p:sp>
        <p:nvSpPr>
          <p:cNvPr id="311" name="Rectangle 11"/>
          <p:cNvSpPr/>
          <p:nvPr/>
        </p:nvSpPr>
        <p:spPr>
          <a:xfrm>
            <a:off x="2275565" y="1417092"/>
            <a:ext cx="6206114" cy="512064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2" name="Rectangle 12"/>
          <p:cNvSpPr/>
          <p:nvPr/>
        </p:nvSpPr>
        <p:spPr>
          <a:xfrm>
            <a:off x="2331716" y="1417319"/>
            <a:ext cx="6093812" cy="45720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3" name="TextBox 13"/>
          <p:cNvSpPr txBox="1"/>
          <p:nvPr/>
        </p:nvSpPr>
        <p:spPr>
          <a:xfrm>
            <a:off x="2363259" y="1484061"/>
            <a:ext cx="5303521" cy="277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500">
                <a:solidFill>
                  <a:srgbClr val="FFFFFF"/>
                </a:solidFill>
              </a:defRPr>
            </a:lvl1pPr>
          </a:lstStyle>
          <a:p>
            <a:pPr/>
            <a:r>
              <a:t>Samenvatting resultaten</a:t>
            </a:r>
          </a:p>
        </p:txBody>
      </p:sp>
      <p:sp>
        <p:nvSpPr>
          <p:cNvPr id="314" name="Rectangle 14"/>
          <p:cNvSpPr/>
          <p:nvPr/>
        </p:nvSpPr>
        <p:spPr>
          <a:xfrm>
            <a:off x="2514599" y="2058977"/>
            <a:ext cx="1920241" cy="68580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5" name="TextBox 15"/>
          <p:cNvSpPr txBox="1"/>
          <p:nvPr/>
        </p:nvSpPr>
        <p:spPr>
          <a:xfrm>
            <a:off x="2628900" y="2148839"/>
            <a:ext cx="1691640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Factor</a:t>
            </a:r>
          </a:p>
        </p:txBody>
      </p:sp>
      <p:sp>
        <p:nvSpPr>
          <p:cNvPr id="316" name="Rectangle 16"/>
          <p:cNvSpPr/>
          <p:nvPr/>
        </p:nvSpPr>
        <p:spPr>
          <a:xfrm>
            <a:off x="4571352" y="2058977"/>
            <a:ext cx="1508761" cy="68580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7" name="TextBox 17"/>
          <p:cNvSpPr txBox="1"/>
          <p:nvPr/>
        </p:nvSpPr>
        <p:spPr>
          <a:xfrm>
            <a:off x="4685652" y="2148839"/>
            <a:ext cx="128016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Gemiddelde</a:t>
            </a:r>
          </a:p>
        </p:txBody>
      </p:sp>
      <p:sp>
        <p:nvSpPr>
          <p:cNvPr id="318" name="Rectangle 18"/>
          <p:cNvSpPr/>
          <p:nvPr/>
        </p:nvSpPr>
        <p:spPr>
          <a:xfrm>
            <a:off x="6216625" y="2064822"/>
            <a:ext cx="1965961" cy="685801"/>
          </a:xfrm>
          <a:prstGeom prst="rect">
            <a:avLst/>
          </a:prstGeom>
          <a:solidFill>
            <a:srgbClr val="0D5C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9" name="TextBox 19"/>
          <p:cNvSpPr txBox="1"/>
          <p:nvPr/>
        </p:nvSpPr>
        <p:spPr>
          <a:xfrm>
            <a:off x="6330925" y="2143675"/>
            <a:ext cx="173736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300">
                <a:solidFill>
                  <a:srgbClr val="FFFFFF"/>
                </a:solidFill>
              </a:defRPr>
            </a:lvl1pPr>
          </a:lstStyle>
          <a:p>
            <a:pPr/>
            <a:r>
              <a:t>Uitkomst</a:t>
            </a:r>
          </a:p>
        </p:txBody>
      </p:sp>
      <p:sp>
        <p:nvSpPr>
          <p:cNvPr id="320" name="Rectangle 20"/>
          <p:cNvSpPr/>
          <p:nvPr/>
        </p:nvSpPr>
        <p:spPr>
          <a:xfrm>
            <a:off x="2514597" y="2834639"/>
            <a:ext cx="1920241" cy="68580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1" name="Rectangle 22"/>
          <p:cNvSpPr/>
          <p:nvPr/>
        </p:nvSpPr>
        <p:spPr>
          <a:xfrm>
            <a:off x="4571352" y="2834639"/>
            <a:ext cx="1508761" cy="68580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2" name="Rectangle 24"/>
          <p:cNvSpPr/>
          <p:nvPr/>
        </p:nvSpPr>
        <p:spPr>
          <a:xfrm>
            <a:off x="6216625" y="2834640"/>
            <a:ext cx="1965961" cy="68580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3" name="Rectangle 26"/>
          <p:cNvSpPr/>
          <p:nvPr/>
        </p:nvSpPr>
        <p:spPr>
          <a:xfrm>
            <a:off x="2514597" y="3611879"/>
            <a:ext cx="1920241" cy="68580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4" name="TextBox 27"/>
          <p:cNvSpPr txBox="1"/>
          <p:nvPr/>
        </p:nvSpPr>
        <p:spPr>
          <a:xfrm>
            <a:off x="2628900" y="3699733"/>
            <a:ext cx="1691640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Identificatie</a:t>
            </a:r>
          </a:p>
        </p:txBody>
      </p:sp>
      <p:sp>
        <p:nvSpPr>
          <p:cNvPr id="325" name="Rectangle 28"/>
          <p:cNvSpPr/>
          <p:nvPr/>
        </p:nvSpPr>
        <p:spPr>
          <a:xfrm>
            <a:off x="4571352" y="3613457"/>
            <a:ext cx="1508761" cy="68580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6" name="TextBox 29"/>
          <p:cNvSpPr txBox="1"/>
          <p:nvPr/>
        </p:nvSpPr>
        <p:spPr>
          <a:xfrm>
            <a:off x="4685652" y="3699733"/>
            <a:ext cx="12801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M = 3.20–3.38</a:t>
            </a:r>
          </a:p>
        </p:txBody>
      </p:sp>
      <p:sp>
        <p:nvSpPr>
          <p:cNvPr id="327" name="Rectangle 30"/>
          <p:cNvSpPr/>
          <p:nvPr/>
        </p:nvSpPr>
        <p:spPr>
          <a:xfrm>
            <a:off x="6216625" y="3611880"/>
            <a:ext cx="1965961" cy="68580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8" name="Rectangle 32"/>
          <p:cNvSpPr/>
          <p:nvPr/>
        </p:nvSpPr>
        <p:spPr>
          <a:xfrm>
            <a:off x="2514599" y="4389120"/>
            <a:ext cx="1920241" cy="68580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9" name="TextBox 33"/>
          <p:cNvSpPr txBox="1"/>
          <p:nvPr/>
        </p:nvSpPr>
        <p:spPr>
          <a:xfrm>
            <a:off x="2628900" y="2929235"/>
            <a:ext cx="1691640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Attitude </a:t>
            </a:r>
          </a:p>
        </p:txBody>
      </p:sp>
      <p:sp>
        <p:nvSpPr>
          <p:cNvPr id="330" name="Rectangle 34"/>
          <p:cNvSpPr/>
          <p:nvPr/>
        </p:nvSpPr>
        <p:spPr>
          <a:xfrm>
            <a:off x="4571352" y="4392706"/>
            <a:ext cx="1508761" cy="68580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1" name="TextBox 35"/>
          <p:cNvSpPr txBox="1"/>
          <p:nvPr/>
        </p:nvSpPr>
        <p:spPr>
          <a:xfrm>
            <a:off x="4685652" y="2929235"/>
            <a:ext cx="12801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M = 3.46</a:t>
            </a:r>
          </a:p>
        </p:txBody>
      </p:sp>
      <p:sp>
        <p:nvSpPr>
          <p:cNvPr id="332" name="Rectangle 36"/>
          <p:cNvSpPr/>
          <p:nvPr/>
        </p:nvSpPr>
        <p:spPr>
          <a:xfrm>
            <a:off x="6216625" y="4394834"/>
            <a:ext cx="1965961" cy="68580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3" name="TextBox 37"/>
          <p:cNvSpPr txBox="1"/>
          <p:nvPr/>
        </p:nvSpPr>
        <p:spPr>
          <a:xfrm>
            <a:off x="6330925" y="2924502"/>
            <a:ext cx="17373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Neutraal/licht positief</a:t>
            </a:r>
          </a:p>
        </p:txBody>
      </p:sp>
      <p:sp>
        <p:nvSpPr>
          <p:cNvPr id="334" name="Rectangle 38"/>
          <p:cNvSpPr/>
          <p:nvPr/>
        </p:nvSpPr>
        <p:spPr>
          <a:xfrm>
            <a:off x="2514600" y="5213873"/>
            <a:ext cx="1920240" cy="68580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5" name="TextBox 39"/>
          <p:cNvSpPr txBox="1"/>
          <p:nvPr/>
        </p:nvSpPr>
        <p:spPr>
          <a:xfrm>
            <a:off x="2628900" y="5385107"/>
            <a:ext cx="1691640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Buurtcohesie</a:t>
            </a:r>
          </a:p>
        </p:txBody>
      </p:sp>
      <p:sp>
        <p:nvSpPr>
          <p:cNvPr id="336" name="Rectangle 40"/>
          <p:cNvSpPr/>
          <p:nvPr/>
        </p:nvSpPr>
        <p:spPr>
          <a:xfrm>
            <a:off x="4571352" y="5213873"/>
            <a:ext cx="1508761" cy="68580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7" name="TextBox 41"/>
          <p:cNvSpPr txBox="1"/>
          <p:nvPr/>
        </p:nvSpPr>
        <p:spPr>
          <a:xfrm>
            <a:off x="4685652" y="5385107"/>
            <a:ext cx="12801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M = 3.46</a:t>
            </a:r>
          </a:p>
        </p:txBody>
      </p:sp>
      <p:sp>
        <p:nvSpPr>
          <p:cNvPr id="338" name="Rectangle 42"/>
          <p:cNvSpPr/>
          <p:nvPr/>
        </p:nvSpPr>
        <p:spPr>
          <a:xfrm>
            <a:off x="6216625" y="5230013"/>
            <a:ext cx="1965961" cy="685801"/>
          </a:xfrm>
          <a:prstGeom prst="rect">
            <a:avLst/>
          </a:prstGeom>
          <a:solidFill>
            <a:srgbClr val="F0F7F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9" name="TextBox 43"/>
          <p:cNvSpPr txBox="1"/>
          <p:nvPr/>
        </p:nvSpPr>
        <p:spPr>
          <a:xfrm>
            <a:off x="6330925" y="5337370"/>
            <a:ext cx="1737361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Uiteenlopende uitkomsten</a:t>
            </a:r>
          </a:p>
        </p:txBody>
      </p:sp>
      <p:sp>
        <p:nvSpPr>
          <p:cNvPr id="340" name="TextBox 44"/>
          <p:cNvSpPr txBox="1"/>
          <p:nvPr/>
        </p:nvSpPr>
        <p:spPr>
          <a:xfrm>
            <a:off x="2628252" y="6035040"/>
            <a:ext cx="5394961" cy="438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200">
                <a:solidFill>
                  <a:srgbClr val="0D5C63"/>
                </a:solidFill>
              </a:defRPr>
            </a:pPr>
            <a:r>
              <a:t>→  Voornaamste verklaring: beperkte bekendheid &amp; afwezigheid</a:t>
            </a:r>
          </a:p>
          <a:p>
            <a:pPr>
              <a:defRPr b="1" sz="1200">
                <a:solidFill>
                  <a:srgbClr val="0D5C63"/>
                </a:solidFill>
              </a:defRPr>
            </a:pPr>
            <a:r>
              <a:t>     in het sociale netwerk van jongeren</a:t>
            </a:r>
          </a:p>
        </p:txBody>
      </p:sp>
      <p:sp>
        <p:nvSpPr>
          <p:cNvPr id="341" name="TextBox 21"/>
          <p:cNvSpPr txBox="1"/>
          <p:nvPr/>
        </p:nvSpPr>
        <p:spPr>
          <a:xfrm>
            <a:off x="2619257" y="4527857"/>
            <a:ext cx="118872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Netwerk</a:t>
            </a:r>
          </a:p>
        </p:txBody>
      </p:sp>
      <p:sp>
        <p:nvSpPr>
          <p:cNvPr id="342" name="TextBox 25"/>
          <p:cNvSpPr txBox="1"/>
          <p:nvPr/>
        </p:nvSpPr>
        <p:spPr>
          <a:xfrm>
            <a:off x="6330925" y="4527857"/>
            <a:ext cx="17373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Onbekend met de Eester</a:t>
            </a:r>
          </a:p>
        </p:txBody>
      </p:sp>
      <p:sp>
        <p:nvSpPr>
          <p:cNvPr id="343" name="TextBox 23"/>
          <p:cNvSpPr txBox="1"/>
          <p:nvPr/>
        </p:nvSpPr>
        <p:spPr>
          <a:xfrm>
            <a:off x="4685652" y="4527857"/>
            <a:ext cx="12801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75% onbekend</a:t>
            </a:r>
          </a:p>
        </p:txBody>
      </p:sp>
      <p:sp>
        <p:nvSpPr>
          <p:cNvPr id="344" name="TextBox 37"/>
          <p:cNvSpPr txBox="1"/>
          <p:nvPr/>
        </p:nvSpPr>
        <p:spPr>
          <a:xfrm>
            <a:off x="6330925" y="3728546"/>
            <a:ext cx="17373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1A2B2B"/>
                </a:solidFill>
              </a:defRPr>
            </a:lvl1pPr>
          </a:lstStyle>
          <a:p>
            <a:pPr/>
            <a:r>
              <a:t>Neutraal/licht positief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