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81" r:id="rId2"/>
    <p:sldId id="256" r:id="rId3"/>
    <p:sldId id="304" r:id="rId4"/>
    <p:sldId id="282" r:id="rId5"/>
    <p:sldId id="301" r:id="rId6"/>
    <p:sldId id="284" r:id="rId7"/>
    <p:sldId id="286" r:id="rId8"/>
    <p:sldId id="302" r:id="rId9"/>
    <p:sldId id="306" r:id="rId10"/>
    <p:sldId id="308" r:id="rId11"/>
    <p:sldId id="309" r:id="rId12"/>
    <p:sldId id="310" r:id="rId13"/>
    <p:sldId id="298" r:id="rId14"/>
    <p:sldId id="299" r:id="rId15"/>
    <p:sldId id="297" r:id="rId16"/>
    <p:sldId id="287" r:id="rId17"/>
    <p:sldId id="311" r:id="rId18"/>
    <p:sldId id="288" r:id="rId19"/>
    <p:sldId id="289" r:id="rId20"/>
    <p:sldId id="285" r:id="rId21"/>
    <p:sldId id="305" r:id="rId22"/>
    <p:sldId id="312" r:id="rId23"/>
    <p:sldId id="307" r:id="rId24"/>
    <p:sldId id="269" r:id="rId25"/>
    <p:sldId id="313" r:id="rId26"/>
    <p:sldId id="293" r:id="rId27"/>
    <p:sldId id="29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94660"/>
  </p:normalViewPr>
  <p:slideViewPr>
    <p:cSldViewPr snapToGrid="0">
      <p:cViewPr varScale="1">
        <p:scale>
          <a:sx n="59" d="100"/>
          <a:sy n="59" d="100"/>
        </p:scale>
        <p:origin x="84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71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14F214-ED48-4CA5-899C-6E49BB91E108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704C6A-3C51-4A65-841E-226A06B282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4451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oordhollandsdagblad.nl/cnt/dmf20210903_11525219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omroepwest.nl/nieuws/3981194/bewoner-na-brand-wateringse-veld-het-leek-wel-oorlog-het-ging-heel-snel" TargetMode="Externa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oordhollandsdagblad.nl/cnt/dmf20210903_11525219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omroepwest.nl/nieuws/3981194/bewoner-na-brand-wateringse-veld-het-leek-wel-oorlog-het-ging-heel-snel" TargetMode="Externa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oordhollandsdagblad.nl/cnt/dmf20210903_11525219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omroepwest.nl/nieuws/3981194/bewoner-na-brand-wateringse-veld-het-leek-wel-oorlog-het-ging-heel-snel" TargetMode="Externa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oordhollandsdagblad.nl/cnt/dmf20210903_11525219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omroepwest.nl/nieuws/3981194/bewoner-na-brand-wateringse-veld-het-leek-wel-oorlog-het-ging-heel-snel" TargetMode="Externa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oordhollandsdagblad.nl/cnt/dmf20210903_11525219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omroepwest.nl/nieuws/3981194/bewoner-na-brand-wateringse-veld-het-leek-wel-oorlog-het-ging-heel-snel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DF7CCD-8A4B-8D44-B710-51F660176698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18524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Wanneer</a:t>
            </a:r>
            <a:r>
              <a:rPr lang="en-US" dirty="0"/>
              <a:t> is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het </a:t>
            </a:r>
            <a:r>
              <a:rPr lang="en-US" dirty="0" err="1"/>
              <a:t>laatst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fossiele</a:t>
            </a:r>
            <a:r>
              <a:rPr lang="en-US" dirty="0"/>
              <a:t> </a:t>
            </a:r>
            <a:r>
              <a:rPr lang="en-US" dirty="0" err="1"/>
              <a:t>autobrand</a:t>
            </a:r>
            <a:r>
              <a:rPr lang="en-US" dirty="0"/>
              <a:t> in </a:t>
            </a:r>
            <a:r>
              <a:rPr lang="en-US" dirty="0" err="1"/>
              <a:t>een</a:t>
            </a:r>
            <a:r>
              <a:rPr lang="en-US" dirty="0"/>
              <a:t> garage </a:t>
            </a:r>
            <a:r>
              <a:rPr lang="en-US" dirty="0" err="1"/>
              <a:t>geweest</a:t>
            </a:r>
            <a:r>
              <a:rPr lang="en-US" dirty="0"/>
              <a:t>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hlinkClick r:id="rId3"/>
              </a:rPr>
              <a:t>https://www.noordhollandsdagblad.nl/cnt/dmf20210903_11525219</a:t>
            </a: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hlinkClick r:id="rId4"/>
              </a:rPr>
              <a:t>https://www.omroepwest.nl/nieuws/3981194/bewoner-na-brand-wateringse-veld-het-leek-wel-oorlog-het-ging-heel-snel</a:t>
            </a: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704C6A-3C51-4A65-841E-226A06B282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72017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Wanneer</a:t>
            </a:r>
            <a:r>
              <a:rPr lang="en-US" dirty="0"/>
              <a:t> is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het </a:t>
            </a:r>
            <a:r>
              <a:rPr lang="en-US" dirty="0" err="1"/>
              <a:t>laatst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fossiele</a:t>
            </a:r>
            <a:r>
              <a:rPr lang="en-US" dirty="0"/>
              <a:t> </a:t>
            </a:r>
            <a:r>
              <a:rPr lang="en-US" dirty="0" err="1"/>
              <a:t>autobrand</a:t>
            </a:r>
            <a:r>
              <a:rPr lang="en-US" dirty="0"/>
              <a:t> in </a:t>
            </a:r>
            <a:r>
              <a:rPr lang="en-US" dirty="0" err="1"/>
              <a:t>een</a:t>
            </a:r>
            <a:r>
              <a:rPr lang="en-US" dirty="0"/>
              <a:t> garage </a:t>
            </a:r>
            <a:r>
              <a:rPr lang="en-US" dirty="0" err="1"/>
              <a:t>geweest</a:t>
            </a:r>
            <a:r>
              <a:rPr lang="en-US" dirty="0"/>
              <a:t>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hlinkClick r:id="rId3"/>
              </a:rPr>
              <a:t>https://www.noordhollandsdagblad.nl/cnt/dmf20210903_11525219</a:t>
            </a: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hlinkClick r:id="rId4"/>
              </a:rPr>
              <a:t>https://www.omroepwest.nl/nieuws/3981194/bewoner-na-brand-wateringse-veld-het-leek-wel-oorlog-het-ging-heel-snel</a:t>
            </a: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704C6A-3C51-4A65-841E-226A06B282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33331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Wanneer</a:t>
            </a:r>
            <a:r>
              <a:rPr lang="en-US" dirty="0"/>
              <a:t> is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het </a:t>
            </a:r>
            <a:r>
              <a:rPr lang="en-US" dirty="0" err="1"/>
              <a:t>laatst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fossiele</a:t>
            </a:r>
            <a:r>
              <a:rPr lang="en-US" dirty="0"/>
              <a:t> </a:t>
            </a:r>
            <a:r>
              <a:rPr lang="en-US" dirty="0" err="1"/>
              <a:t>autobrand</a:t>
            </a:r>
            <a:r>
              <a:rPr lang="en-US" dirty="0"/>
              <a:t> in </a:t>
            </a:r>
            <a:r>
              <a:rPr lang="en-US" dirty="0" err="1"/>
              <a:t>een</a:t>
            </a:r>
            <a:r>
              <a:rPr lang="en-US" dirty="0"/>
              <a:t> garage </a:t>
            </a:r>
            <a:r>
              <a:rPr lang="en-US" dirty="0" err="1"/>
              <a:t>geweest</a:t>
            </a:r>
            <a:r>
              <a:rPr lang="en-US" dirty="0"/>
              <a:t>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hlinkClick r:id="rId3"/>
              </a:rPr>
              <a:t>https://www.noordhollandsdagblad.nl/cnt/dmf20210903_11525219</a:t>
            </a: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hlinkClick r:id="rId4"/>
              </a:rPr>
              <a:t>https://www.omroepwest.nl/nieuws/3981194/bewoner-na-brand-wateringse-veld-het-leek-wel-oorlog-het-ging-heel-snel</a:t>
            </a: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704C6A-3C51-4A65-841E-226A06B282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44364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04C6A-3C51-4A65-841E-226A06B282D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2561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04C6A-3C51-4A65-841E-226A06B282D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0782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04C6A-3C51-4A65-841E-226A06B282D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3085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04C6A-3C51-4A65-841E-226A06B282D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77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04C6A-3C51-4A65-841E-226A06B282D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2135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Aanbevelingen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04C6A-3C51-4A65-841E-226A06B282D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5310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Aanbevelingen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04C6A-3C51-4A65-841E-226A06B282D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9739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1) </a:t>
            </a:r>
            <a:r>
              <a:rPr lang="en-US" dirty="0" err="1"/>
              <a:t>kennismaking</a:t>
            </a:r>
            <a:r>
              <a:rPr lang="en-US" dirty="0"/>
              <a:t>: </a:t>
            </a:r>
            <a:r>
              <a:rPr lang="en-US" dirty="0" err="1"/>
              <a:t>wie</a:t>
            </a:r>
            <a:r>
              <a:rPr lang="en-US" dirty="0"/>
              <a:t>/wat is de VER, </a:t>
            </a:r>
            <a:r>
              <a:rPr lang="en-US" dirty="0" err="1"/>
              <a:t>wie</a:t>
            </a:r>
            <a:r>
              <a:rPr lang="en-US" dirty="0"/>
              <a:t> is Robert, </a:t>
            </a:r>
            <a:r>
              <a:rPr lang="en-US" dirty="0" err="1"/>
              <a:t>wie</a:t>
            </a:r>
            <a:r>
              <a:rPr lang="en-US" dirty="0"/>
              <a:t> zit </a:t>
            </a:r>
            <a:r>
              <a:rPr lang="en-US" dirty="0" err="1"/>
              <a:t>er</a:t>
            </a:r>
            <a:r>
              <a:rPr lang="en-US" dirty="0"/>
              <a:t> in het </a:t>
            </a:r>
            <a:r>
              <a:rPr lang="en-US" dirty="0" err="1"/>
              <a:t>publiek</a:t>
            </a:r>
            <a:r>
              <a:rPr lang="en-US" dirty="0"/>
              <a:t> 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04C6A-3C51-4A65-841E-226A06B282D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5052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Aanbevelingen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04C6A-3C51-4A65-841E-226A06B282D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6458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Aanbevelingen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04C6A-3C51-4A65-841E-226A06B282D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3289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Aanbevelingen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04C6A-3C51-4A65-841E-226A06B282D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3869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04C6A-3C51-4A65-841E-226A06B282D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6046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04C6A-3C51-4A65-841E-226A06B282D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5917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4) </a:t>
            </a:r>
            <a:r>
              <a:rPr lang="en-US" dirty="0" err="1"/>
              <a:t>techniek</a:t>
            </a:r>
            <a:r>
              <a:rPr lang="en-US" dirty="0"/>
              <a:t>: </a:t>
            </a:r>
            <a:r>
              <a:rPr lang="en-US" dirty="0" err="1"/>
              <a:t>soorten</a:t>
            </a:r>
            <a:r>
              <a:rPr lang="en-US" dirty="0"/>
              <a:t> (auto)</a:t>
            </a:r>
            <a:r>
              <a:rPr lang="en-US" dirty="0" err="1"/>
              <a:t>laders</a:t>
            </a:r>
            <a:r>
              <a:rPr lang="en-US" dirty="0"/>
              <a:t>, </a:t>
            </a:r>
            <a:r>
              <a:rPr lang="en-US" dirty="0" err="1"/>
              <a:t>vermogen</a:t>
            </a:r>
            <a:r>
              <a:rPr lang="en-US" dirty="0"/>
              <a:t> </a:t>
            </a:r>
            <a:r>
              <a:rPr lang="en-US" dirty="0" err="1"/>
              <a:t>laadpalen</a:t>
            </a:r>
            <a:r>
              <a:rPr lang="en-US" dirty="0"/>
              <a:t>, </a:t>
            </a:r>
            <a:r>
              <a:rPr lang="en-US" dirty="0" err="1"/>
              <a:t>vermogen</a:t>
            </a:r>
            <a:r>
              <a:rPr lang="en-US" dirty="0"/>
              <a:t> </a:t>
            </a:r>
            <a:r>
              <a:rPr lang="en-US" dirty="0" err="1"/>
              <a:t>aansluiting</a:t>
            </a:r>
            <a:r>
              <a:rPr lang="en-US" dirty="0"/>
              <a:t>, (</a:t>
            </a:r>
            <a:r>
              <a:rPr lang="en-US" dirty="0" err="1"/>
              <a:t>dynamische</a:t>
            </a:r>
            <a:r>
              <a:rPr lang="en-US" dirty="0"/>
              <a:t>) </a:t>
            </a:r>
            <a:r>
              <a:rPr lang="en-US" dirty="0" err="1"/>
              <a:t>loadbalancing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04C6A-3C51-4A65-841E-226A06B282D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0608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04C6A-3C51-4A65-841E-226A06B282D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6367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4) </a:t>
            </a:r>
            <a:r>
              <a:rPr lang="en-US" dirty="0" err="1"/>
              <a:t>techniek</a:t>
            </a:r>
            <a:r>
              <a:rPr lang="en-US" dirty="0"/>
              <a:t>: </a:t>
            </a:r>
            <a:r>
              <a:rPr lang="en-US" dirty="0" err="1"/>
              <a:t>soorten</a:t>
            </a:r>
            <a:r>
              <a:rPr lang="en-US" dirty="0"/>
              <a:t> (auto)</a:t>
            </a:r>
            <a:r>
              <a:rPr lang="en-US" dirty="0" err="1"/>
              <a:t>laders</a:t>
            </a:r>
            <a:r>
              <a:rPr lang="en-US" dirty="0"/>
              <a:t>, </a:t>
            </a:r>
            <a:r>
              <a:rPr lang="en-US" dirty="0" err="1"/>
              <a:t>vermogen</a:t>
            </a:r>
            <a:r>
              <a:rPr lang="en-US" dirty="0"/>
              <a:t> </a:t>
            </a:r>
            <a:r>
              <a:rPr lang="en-US" dirty="0" err="1"/>
              <a:t>laadpalen</a:t>
            </a:r>
            <a:r>
              <a:rPr lang="en-US" dirty="0"/>
              <a:t>, </a:t>
            </a:r>
            <a:r>
              <a:rPr lang="en-US" dirty="0" err="1"/>
              <a:t>vermogen</a:t>
            </a:r>
            <a:r>
              <a:rPr lang="en-US" dirty="0"/>
              <a:t> </a:t>
            </a:r>
            <a:r>
              <a:rPr lang="en-US" dirty="0" err="1"/>
              <a:t>aansluiting</a:t>
            </a:r>
            <a:r>
              <a:rPr lang="en-US" dirty="0"/>
              <a:t>, (</a:t>
            </a:r>
            <a:r>
              <a:rPr lang="en-US" dirty="0" err="1"/>
              <a:t>dynamische</a:t>
            </a:r>
            <a:r>
              <a:rPr lang="en-US" dirty="0"/>
              <a:t>) </a:t>
            </a:r>
            <a:r>
              <a:rPr lang="en-US" dirty="0" err="1"/>
              <a:t>loadbalancing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04C6A-3C51-4A65-841E-226A06B282D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7438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04C6A-3C51-4A65-841E-226A06B282D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4173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04C6A-3C51-4A65-841E-226A06B282D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6022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Wanneer</a:t>
            </a:r>
            <a:r>
              <a:rPr lang="en-US" dirty="0"/>
              <a:t> is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het </a:t>
            </a:r>
            <a:r>
              <a:rPr lang="en-US" dirty="0" err="1"/>
              <a:t>laatst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fossiele</a:t>
            </a:r>
            <a:r>
              <a:rPr lang="en-US" dirty="0"/>
              <a:t> </a:t>
            </a:r>
            <a:r>
              <a:rPr lang="en-US" dirty="0" err="1"/>
              <a:t>autobrand</a:t>
            </a:r>
            <a:r>
              <a:rPr lang="en-US" dirty="0"/>
              <a:t> in </a:t>
            </a:r>
            <a:r>
              <a:rPr lang="en-US" dirty="0" err="1"/>
              <a:t>een</a:t>
            </a:r>
            <a:r>
              <a:rPr lang="en-US" dirty="0"/>
              <a:t> garage </a:t>
            </a:r>
            <a:r>
              <a:rPr lang="en-US" dirty="0" err="1"/>
              <a:t>geweest</a:t>
            </a:r>
            <a:r>
              <a:rPr lang="en-US" dirty="0"/>
              <a:t>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hlinkClick r:id="rId3"/>
              </a:rPr>
              <a:t>https://www.noordhollandsdagblad.nl/cnt/dmf20210903_11525219</a:t>
            </a: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hlinkClick r:id="rId4"/>
              </a:rPr>
              <a:t>https://www.omroepwest.nl/nieuws/3981194/bewoner-na-brand-wateringse-veld-het-leek-wel-oorlog-het-ging-heel-snel</a:t>
            </a: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704C6A-3C51-4A65-841E-226A06B282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20632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Wanneer</a:t>
            </a:r>
            <a:r>
              <a:rPr lang="en-US" dirty="0"/>
              <a:t> is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het </a:t>
            </a:r>
            <a:r>
              <a:rPr lang="en-US" dirty="0" err="1"/>
              <a:t>laatst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fossiele</a:t>
            </a:r>
            <a:r>
              <a:rPr lang="en-US" dirty="0"/>
              <a:t> </a:t>
            </a:r>
            <a:r>
              <a:rPr lang="en-US" dirty="0" err="1"/>
              <a:t>autobrand</a:t>
            </a:r>
            <a:r>
              <a:rPr lang="en-US" dirty="0"/>
              <a:t> in </a:t>
            </a:r>
            <a:r>
              <a:rPr lang="en-US" dirty="0" err="1"/>
              <a:t>een</a:t>
            </a:r>
            <a:r>
              <a:rPr lang="en-US" dirty="0"/>
              <a:t> garage </a:t>
            </a:r>
            <a:r>
              <a:rPr lang="en-US" dirty="0" err="1"/>
              <a:t>geweest</a:t>
            </a:r>
            <a:r>
              <a:rPr lang="en-US" dirty="0"/>
              <a:t>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hlinkClick r:id="rId3"/>
              </a:rPr>
              <a:t>https://www.noordhollandsdagblad.nl/cnt/dmf20210903_11525219</a:t>
            </a: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hlinkClick r:id="rId4"/>
              </a:rPr>
              <a:t>https://www.omroepwest.nl/nieuws/3981194/bewoner-na-brand-wateringse-veld-het-leek-wel-oorlog-het-ging-heel-snel</a:t>
            </a: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704C6A-3C51-4A65-841E-226A06B282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7113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794A7-1938-4358-AEA2-54E59F591ED0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10154-8B85-4E92-8C52-B40EAAC6D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689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794A7-1938-4358-AEA2-54E59F591ED0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10154-8B85-4E92-8C52-B40EAAC6D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409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794A7-1938-4358-AEA2-54E59F591ED0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10154-8B85-4E92-8C52-B40EAAC6D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4673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18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날짜 개체 틀 2"/>
          <p:cNvSpPr>
            <a:spLocks noGrp="1"/>
          </p:cNvSpPr>
          <p:nvPr>
            <p:ph type="dt" sz="half" idx="10"/>
          </p:nvPr>
        </p:nvSpPr>
        <p:spPr>
          <a:xfrm>
            <a:off x="1082449" y="6459243"/>
            <a:ext cx="1592305" cy="12958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DABFFC7-2C6D-4AC3-98AA-54DCC2B49418}" type="datetime1">
              <a:rPr lang="en-US" smtClean="0">
                <a:solidFill>
                  <a:srgbClr val="002C5F"/>
                </a:solidFill>
              </a:rPr>
              <a:pPr/>
              <a:t>2/23/2023</a:t>
            </a:fld>
            <a:endParaRPr lang="de-DE" dirty="0">
              <a:solidFill>
                <a:srgbClr val="002C5F"/>
              </a:solidFill>
            </a:endParaRPr>
          </a:p>
        </p:txBody>
      </p:sp>
      <p:sp>
        <p:nvSpPr>
          <p:cNvPr id="1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2806344" y="6459243"/>
            <a:ext cx="6410051" cy="12958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e-DE">
                <a:solidFill>
                  <a:srgbClr val="002C5F"/>
                </a:solidFill>
              </a:rPr>
              <a:t>Template</a:t>
            </a:r>
            <a:endParaRPr lang="de-DE" dirty="0">
              <a:solidFill>
                <a:srgbClr val="002C5F"/>
              </a:solidFill>
            </a:endParaRPr>
          </a:p>
        </p:txBody>
      </p:sp>
      <p:sp>
        <p:nvSpPr>
          <p:cNvPr id="21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261546" y="6459243"/>
            <a:ext cx="722663" cy="12958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D317690-C5EB-F34F-B036-C349E52C6879}" type="slidenum">
              <a:rPr lang="de-DE" smtClean="0">
                <a:solidFill>
                  <a:srgbClr val="002C5F"/>
                </a:solidFill>
              </a:rPr>
              <a:pPr/>
              <a:t>‹#›</a:t>
            </a:fld>
            <a:endParaRPr lang="de-DE" dirty="0">
              <a:solidFill>
                <a:srgbClr val="002C5F"/>
              </a:solidFill>
            </a:endParaRPr>
          </a:p>
        </p:txBody>
      </p:sp>
      <p:sp>
        <p:nvSpPr>
          <p:cNvPr id="22" name="Inhaltsplatzhalter 2"/>
          <p:cNvSpPr>
            <a:spLocks noGrp="1"/>
          </p:cNvSpPr>
          <p:nvPr>
            <p:ph idx="1" hasCustomPrompt="1"/>
          </p:nvPr>
        </p:nvSpPr>
        <p:spPr>
          <a:xfrm>
            <a:off x="261567" y="1565116"/>
            <a:ext cx="11640000" cy="1632584"/>
          </a:xfrm>
          <a:prstGeom prst="rect">
            <a:avLst/>
          </a:prstGeom>
        </p:spPr>
        <p:txBody>
          <a:bodyPr/>
          <a:lstStyle>
            <a:lvl1pPr marL="0" marR="0" indent="0" algn="l" defTabSz="54408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296754" indent="-296754">
              <a:buFont typeface="Arial"/>
              <a:buChar char="•"/>
              <a:defRPr>
                <a:solidFill>
                  <a:schemeClr val="tx2"/>
                </a:solidFill>
              </a:defRPr>
            </a:lvl2pPr>
            <a:lvl3pPr marL="296754" indent="-296754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</a:defRPr>
            </a:lvl3pPr>
            <a:lvl4pPr marL="296754" indent="-296754">
              <a:buFont typeface="Arial"/>
              <a:buChar char="•"/>
              <a:defRPr>
                <a:solidFill>
                  <a:schemeClr val="tx2"/>
                </a:solidFill>
              </a:defRPr>
            </a:lvl4pPr>
            <a:lvl5pPr marL="296754" indent="-296754">
              <a:buFont typeface="Arial"/>
              <a:buChar char="•"/>
              <a:defRPr/>
            </a:lvl5pPr>
          </a:lstStyle>
          <a:p>
            <a:pPr marL="0" marR="0" lvl="0" indent="0" algn="l" defTabSz="54408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/>
              <a:t>Subheading option: 16 </a:t>
            </a:r>
            <a:r>
              <a:rPr lang="en-US" noProof="0" dirty="0" err="1"/>
              <a:t>pt</a:t>
            </a:r>
            <a:endParaRPr lang="en-US" noProof="0" dirty="0"/>
          </a:p>
          <a:p>
            <a:pPr lvl="1"/>
            <a:r>
              <a:rPr lang="en-US" noProof="0" dirty="0" err="1"/>
              <a:t>Zweite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2"/>
            <a:r>
              <a:rPr lang="en-US" noProof="0" dirty="0" err="1"/>
              <a:t>Dritte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3"/>
            <a:r>
              <a:rPr lang="en-US" noProof="0" dirty="0" err="1"/>
              <a:t>Vierte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</p:txBody>
      </p:sp>
      <p:sp>
        <p:nvSpPr>
          <p:cNvPr id="24" name="Inhaltsplatzhalter 2"/>
          <p:cNvSpPr>
            <a:spLocks noGrp="1"/>
          </p:cNvSpPr>
          <p:nvPr>
            <p:ph idx="14" hasCustomPrompt="1"/>
          </p:nvPr>
        </p:nvSpPr>
        <p:spPr>
          <a:xfrm>
            <a:off x="261567" y="3280912"/>
            <a:ext cx="11640000" cy="1469325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54408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chemeClr val="tx2"/>
                </a:solidFill>
              </a:defRPr>
            </a:lvl1pPr>
            <a:lvl2pPr marL="184063" indent="-184063">
              <a:lnSpc>
                <a:spcPct val="100000"/>
              </a:lnSpc>
              <a:buFont typeface="Arial"/>
              <a:buChar char="•"/>
              <a:defRPr sz="1600">
                <a:solidFill>
                  <a:schemeClr val="tx2"/>
                </a:solidFill>
              </a:defRPr>
            </a:lvl2pPr>
            <a:lvl3pPr marL="184063" indent="-184063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</a:defRPr>
            </a:lvl3pPr>
            <a:lvl4pPr marL="184063" indent="-184063">
              <a:lnSpc>
                <a:spcPct val="100000"/>
              </a:lnSpc>
              <a:buFont typeface="Arial"/>
              <a:buChar char="•"/>
              <a:defRPr sz="1600">
                <a:solidFill>
                  <a:schemeClr val="tx2"/>
                </a:solidFill>
              </a:defRPr>
            </a:lvl4pPr>
            <a:lvl5pPr marL="184063" indent="-184063">
              <a:lnSpc>
                <a:spcPct val="100000"/>
              </a:lnSpc>
              <a:buFont typeface="Arial"/>
              <a:buChar char="•"/>
              <a:defRPr sz="1600">
                <a:solidFill>
                  <a:schemeClr val="tx2"/>
                </a:solidFill>
              </a:defRPr>
            </a:lvl5pPr>
          </a:lstStyle>
          <a:p>
            <a:pPr marL="209923" marR="0" lvl="0" indent="-209923" algn="l" defTabSz="54408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/>
              <a:t>Subheading option: 12 </a:t>
            </a:r>
            <a:r>
              <a:rPr lang="en-US" noProof="0" dirty="0" err="1"/>
              <a:t>pt</a:t>
            </a:r>
            <a:endParaRPr lang="en-US" noProof="0" dirty="0"/>
          </a:p>
          <a:p>
            <a:pPr lvl="1"/>
            <a:r>
              <a:rPr lang="en-US" noProof="0" dirty="0" err="1"/>
              <a:t>Zweite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2"/>
            <a:r>
              <a:rPr lang="en-US" noProof="0" dirty="0" err="1"/>
              <a:t>Dritte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3"/>
            <a:r>
              <a:rPr lang="en-US" noProof="0" dirty="0" err="1"/>
              <a:t>Vierte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4"/>
            <a:r>
              <a:rPr lang="en-US" noProof="0" dirty="0" err="1"/>
              <a:t>Fünfte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</p:txBody>
      </p:sp>
      <p:sp>
        <p:nvSpPr>
          <p:cNvPr id="25" name="Inhaltsplatzhalter 2"/>
          <p:cNvSpPr>
            <a:spLocks noGrp="1"/>
          </p:cNvSpPr>
          <p:nvPr>
            <p:ph idx="15" hasCustomPrompt="1"/>
          </p:nvPr>
        </p:nvSpPr>
        <p:spPr>
          <a:xfrm>
            <a:off x="261567" y="4833447"/>
            <a:ext cx="11640000" cy="12624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544088" rtl="0" eaLnBrk="1" fontAlgn="auto" latinLnBrk="0" hangingPunct="1">
              <a:lnSpc>
                <a:spcPct val="100000"/>
              </a:lnSpc>
              <a:spcBef>
                <a:spcPts val="351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33">
                <a:solidFill>
                  <a:schemeClr val="tx2"/>
                </a:solidFill>
              </a:defRPr>
            </a:lvl1pPr>
            <a:lvl2pPr marL="184063" indent="-184063">
              <a:spcBef>
                <a:spcPts val="351"/>
              </a:spcBef>
              <a:buFont typeface="Arial"/>
              <a:buChar char="•"/>
              <a:defRPr sz="1333">
                <a:solidFill>
                  <a:schemeClr val="tx2"/>
                </a:solidFill>
              </a:defRPr>
            </a:lvl2pPr>
            <a:lvl3pPr marL="184063" indent="-184063">
              <a:spcBef>
                <a:spcPts val="351"/>
              </a:spcBef>
              <a:buFont typeface="Arial" panose="020B0604020202020204" pitchFamily="34" charset="0"/>
              <a:buChar char="•"/>
              <a:defRPr sz="1333">
                <a:solidFill>
                  <a:schemeClr val="tx2"/>
                </a:solidFill>
              </a:defRPr>
            </a:lvl3pPr>
            <a:lvl4pPr marL="184063" indent="-184063">
              <a:spcBef>
                <a:spcPts val="351"/>
              </a:spcBef>
              <a:buFont typeface="Arial"/>
              <a:buChar char="•"/>
              <a:defRPr sz="1333">
                <a:solidFill>
                  <a:schemeClr val="tx2"/>
                </a:solidFill>
              </a:defRPr>
            </a:lvl4pPr>
            <a:lvl5pPr marL="184063" indent="-184063">
              <a:spcBef>
                <a:spcPts val="351"/>
              </a:spcBef>
              <a:buFont typeface="Arial"/>
              <a:buChar char="•"/>
              <a:defRPr sz="1333">
                <a:solidFill>
                  <a:schemeClr val="tx2"/>
                </a:solidFill>
              </a:defRPr>
            </a:lvl5pPr>
          </a:lstStyle>
          <a:p>
            <a:pPr marL="209923" marR="0" lvl="0" indent="-209923" algn="l" defTabSz="544088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/>
              <a:t>Subheading option: 10 </a:t>
            </a:r>
            <a:r>
              <a:rPr lang="en-US" noProof="0" dirty="0" err="1"/>
              <a:t>pt</a:t>
            </a:r>
            <a:endParaRPr lang="en-US" noProof="0" dirty="0"/>
          </a:p>
          <a:p>
            <a:pPr lvl="1"/>
            <a:r>
              <a:rPr lang="en-US" noProof="0" dirty="0" err="1"/>
              <a:t>Zweite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2"/>
            <a:r>
              <a:rPr lang="en-US" noProof="0" dirty="0" err="1"/>
              <a:t>Dritte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3"/>
            <a:r>
              <a:rPr lang="en-US" noProof="0" dirty="0" err="1"/>
              <a:t>Vierte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4"/>
            <a:r>
              <a:rPr lang="en-US" noProof="0" dirty="0" err="1"/>
              <a:t>Fünfte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</p:txBody>
      </p:sp>
      <p:sp>
        <p:nvSpPr>
          <p:cNvPr id="26" name="Textplatzhalter 19"/>
          <p:cNvSpPr>
            <a:spLocks noGrp="1"/>
          </p:cNvSpPr>
          <p:nvPr>
            <p:ph type="body" sz="quarter" idx="19" hasCustomPrompt="1"/>
          </p:nvPr>
        </p:nvSpPr>
        <p:spPr>
          <a:xfrm>
            <a:off x="261568" y="683987"/>
            <a:ext cx="11651033" cy="64951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This is a very long sample </a:t>
            </a:r>
            <a:r>
              <a:rPr lang="en-US" dirty="0" err="1"/>
              <a:t>subheadline</a:t>
            </a:r>
            <a:r>
              <a:rPr lang="en-US" dirty="0"/>
              <a:t> with two lines. This is a very long sample </a:t>
            </a:r>
            <a:r>
              <a:rPr lang="en-US" dirty="0" err="1"/>
              <a:t>subheadline</a:t>
            </a:r>
            <a:r>
              <a:rPr lang="en-US" dirty="0"/>
              <a:t> with two lines. </a:t>
            </a:r>
            <a:endParaRPr lang="de-DE" dirty="0"/>
          </a:p>
        </p:txBody>
      </p:sp>
      <p:sp>
        <p:nvSpPr>
          <p:cNvPr id="30" name="제목 1"/>
          <p:cNvSpPr>
            <a:spLocks noGrp="1"/>
          </p:cNvSpPr>
          <p:nvPr>
            <p:ph type="title" hasCustomPrompt="1"/>
          </p:nvPr>
        </p:nvSpPr>
        <p:spPr>
          <a:xfrm>
            <a:off x="261567" y="164388"/>
            <a:ext cx="11640000" cy="329633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ko-KR" noProof="0" dirty="0"/>
              <a:t>Sample short headline</a:t>
            </a:r>
            <a:endParaRPr lang="ko-KR" altLang="en-US" dirty="0"/>
          </a:p>
        </p:txBody>
      </p:sp>
      <p:pic>
        <p:nvPicPr>
          <p:cNvPr id="10" name="Afbeelding 9" descr="Afbeelding met tekst, teken&#10;&#10;Automatisch gegenereerde beschrijving">
            <a:extLst>
              <a:ext uri="{FF2B5EF4-FFF2-40B4-BE49-F238E27FC236}">
                <a16:creationId xmlns:a16="http://schemas.microsoft.com/office/drawing/2014/main" id="{EFC92759-6007-A040-8CE2-B8F04FA263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619" y="6013664"/>
            <a:ext cx="953284" cy="659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010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794A7-1938-4358-AEA2-54E59F591ED0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10154-8B85-4E92-8C52-B40EAAC6D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446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794A7-1938-4358-AEA2-54E59F591ED0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10154-8B85-4E92-8C52-B40EAAC6D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062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794A7-1938-4358-AEA2-54E59F591ED0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10154-8B85-4E92-8C52-B40EAAC6D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604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794A7-1938-4358-AEA2-54E59F591ED0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10154-8B85-4E92-8C52-B40EAAC6D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924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794A7-1938-4358-AEA2-54E59F591ED0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10154-8B85-4E92-8C52-B40EAAC6D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53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794A7-1938-4358-AEA2-54E59F591ED0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10154-8B85-4E92-8C52-B40EAAC6D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05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794A7-1938-4358-AEA2-54E59F591ED0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10154-8B85-4E92-8C52-B40EAAC6D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8747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794A7-1938-4358-AEA2-54E59F591ED0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10154-8B85-4E92-8C52-B40EAAC6D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672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E794A7-1938-4358-AEA2-54E59F591ED0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610154-8B85-4E92-8C52-B40EAAC6D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74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nos.nl/video/2458027-grote-brand-in-parkeergarage-breda" TargetMode="External"/><Relationship Id="rId5" Type="http://schemas.openxmlformats.org/officeDocument/2006/relationships/hyperlink" Target="https://www.gld.nl/nieuws/7887707/appartementencomplex-ontruimd-om-brand-in-parkeergarage" TargetMode="Externa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nos.nl/video/2458027-grote-brand-in-parkeergarage-breda" TargetMode="External"/><Relationship Id="rId5" Type="http://schemas.openxmlformats.org/officeDocument/2006/relationships/hyperlink" Target="https://www.gld.nl/nieuws/7887707/appartementencomplex-ontruimd-om-brand-in-parkeergarage" TargetMode="Externa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nos.nl/video/2458027-grote-brand-in-parkeergarage-breda" TargetMode="External"/><Relationship Id="rId5" Type="http://schemas.openxmlformats.org/officeDocument/2006/relationships/hyperlink" Target="https://www.gld.nl/nieuws/7887707/appartementencomplex-ontruimd-om-brand-in-parkeergarage" TargetMode="Externa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.nl/auto/hybrides-vliegen-vaker-in-brand-dan-elektrische-autos-en-benzineautos-samen~a862e290/?referrer=https%3A%2F%2Fwww.bing.com%2F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hyperlink" Target="https://kerncijfers.nipv.nl/mosaic/kerncijfers-veiligheidsregio-s/incidenten-met-alternatief-aangedreven-voertuigen/" TargetMode="Externa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7.png"/><Relationship Id="rId7" Type="http://schemas.openxmlformats.org/officeDocument/2006/relationships/image" Target="../media/image2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hyperlink" Target="https://nipv.nl/wp-content/uploads/2022/04/20220412-Jaarrapportage-2021-incidenten-met-AAV.pdf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7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robert.vangent@evrijders.nl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hyperlink" Target="https://ce.nl/publicaties/veiligheid-en-elektrische-personenautos-actualisatie-factsheet-2020/" TargetMode="External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jpg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lektromobilitaet.nrw/infos/gesetzesaenderung-weg/" TargetMode="External"/><Relationship Id="rId13" Type="http://schemas.openxmlformats.org/officeDocument/2006/relationships/hyperlink" Target="https://www.uve.pt/page/instalacao-posto-de-carregamento-num-condominio/" TargetMode="External"/><Relationship Id="rId3" Type="http://schemas.openxmlformats.org/officeDocument/2006/relationships/image" Target="../media/image45.png"/><Relationship Id="rId7" Type="http://schemas.openxmlformats.org/officeDocument/2006/relationships/image" Target="../media/image9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hyperlink" Target="https://www.youtube.com/watch?v=yBtFtrI-9-4" TargetMode="External"/><Relationship Id="rId5" Type="http://schemas.openxmlformats.org/officeDocument/2006/relationships/hyperlink" Target="https://infothek.bmk.gv.at/right-to-plug-ladestationen-in-mehrparteienhaeusern-werden-erleichtert/" TargetMode="External"/><Relationship Id="rId10" Type="http://schemas.openxmlformats.org/officeDocument/2006/relationships/hyperlink" Target="https://www.legifrance.gouv.fr/jorf/article_jo/JORFARTI000043957184" TargetMode="External"/><Relationship Id="rId4" Type="http://schemas.openxmlformats.org/officeDocument/2006/relationships/hyperlink" Target="https://www.parlament.gv.at/PAKT/VHG/XXVII/A/A_00767/index.shtml" TargetMode="External"/><Relationship Id="rId9" Type="http://schemas.openxmlformats.org/officeDocument/2006/relationships/hyperlink" Target="https://www.gesetze-im-internet.de/woeigg/__20.html" TargetMode="External"/><Relationship Id="rId14" Type="http://schemas.openxmlformats.org/officeDocument/2006/relationships/hyperlink" Target="https://www.uve.pt/page/wp-content/uploads/2015/12/DecLei-n90-2014.pdf?_x_tr_sl=auto&amp;_x_tr_tl=nl&amp;_x_tr_hl=nl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v.pl/web/klimat/projekt-ustawy-o-zmianie-ustawy-o-elektromobilnosci-i-paliwach-alternatywnych-przyjety-przez-rade-ministrow" TargetMode="External"/><Relationship Id="rId3" Type="http://schemas.openxmlformats.org/officeDocument/2006/relationships/image" Target="../media/image47.png"/><Relationship Id="rId7" Type="http://schemas.openxmlformats.org/officeDocument/2006/relationships/hyperlink" Target="https://vcsyndic.be/pdf/Gecoordineerde%20versie%20WME%2018%2006%202018_2.pdf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elbil.no/om-lading-i-borettslag-og-sameier/" TargetMode="External"/><Relationship Id="rId5" Type="http://schemas.openxmlformats.org/officeDocument/2006/relationships/hyperlink" Target="https://www.regjeringen.no/no/dokumenter/prop.-144-l-20192020/id2765793/?ch=1" TargetMode="External"/><Relationship Id="rId10" Type="http://schemas.openxmlformats.org/officeDocument/2006/relationships/hyperlink" Target="http://icaen.gencat.cat/web/.content/10_ICAEN/17_publicacions_informes/14_coleccio_RecomanacionsICAEN/arxius/R01_Installacio_PdR_VE_aparcaments_comunitaris.pdf" TargetMode="External"/><Relationship Id="rId4" Type="http://schemas.openxmlformats.org/officeDocument/2006/relationships/image" Target="../media/image9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9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hyperlink" Target="https://www.rvo.nl/onderwerpen/duurzaam-ondernemen/energie-en-milieu-innovaties/elektrisch-rijden/stand-van-zaken/cijfers-elektrisch-vervoer" TargetMode="External"/><Relationship Id="rId4" Type="http://schemas.openxmlformats.org/officeDocument/2006/relationships/hyperlink" Target="https://alarmeringen.nl/data/autobranden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35;p6" descr="Afbeelding met tekst, persoon, schermafbeelding&#10;&#10;Automatisch gegenereerde beschrijving">
            <a:extLst>
              <a:ext uri="{FF2B5EF4-FFF2-40B4-BE49-F238E27FC236}">
                <a16:creationId xmlns:a16="http://schemas.microsoft.com/office/drawing/2014/main" id="{B0985F89-B355-8C49-B49F-38E696775D9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92719" y="3609753"/>
            <a:ext cx="3420260" cy="1994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Afbeelding 7" descr="Schermafbeelding 2019-03-19 om 19.27.04.png">
            <a:extLst>
              <a:ext uri="{FF2B5EF4-FFF2-40B4-BE49-F238E27FC236}">
                <a16:creationId xmlns:a16="http://schemas.microsoft.com/office/drawing/2014/main" id="{08A61AAE-1772-A54D-820F-66CE326696B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6635" y="264124"/>
            <a:ext cx="3420260" cy="1902718"/>
          </a:xfrm>
          <a:prstGeom prst="rect">
            <a:avLst/>
          </a:prstGeom>
        </p:spPr>
      </p:pic>
      <p:pic>
        <p:nvPicPr>
          <p:cNvPr id="9" name="Afbeelding 8" descr="Schermafbeelding 2019-10-06 om 13.57.54.png">
            <a:extLst>
              <a:ext uri="{FF2B5EF4-FFF2-40B4-BE49-F238E27FC236}">
                <a16:creationId xmlns:a16="http://schemas.microsoft.com/office/drawing/2014/main" id="{1DFF3875-4FED-CC49-AE7D-F8B943838B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409" y="477293"/>
            <a:ext cx="2656941" cy="2451558"/>
          </a:xfrm>
          <a:prstGeom prst="rect">
            <a:avLst/>
          </a:prstGeom>
        </p:spPr>
      </p:pic>
      <p:pic>
        <p:nvPicPr>
          <p:cNvPr id="10" name="Afbeelding 9" descr="Schermafbeelding 2019-03-19 om 19.32.16.png">
            <a:extLst>
              <a:ext uri="{FF2B5EF4-FFF2-40B4-BE49-F238E27FC236}">
                <a16:creationId xmlns:a16="http://schemas.microsoft.com/office/drawing/2014/main" id="{08BCB875-4A80-3045-A06F-988C3E9135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0946" y="5078696"/>
            <a:ext cx="2695639" cy="1482238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902F86D4-374E-3B47-AB4B-74AE2D9957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08" y="3716306"/>
            <a:ext cx="2656942" cy="2656942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A1C811DE-03D8-4442-8014-C850C5CA6ECA}"/>
              </a:ext>
            </a:extLst>
          </p:cNvPr>
          <p:cNvSpPr txBox="1"/>
          <p:nvPr/>
        </p:nvSpPr>
        <p:spPr>
          <a:xfrm>
            <a:off x="3866425" y="1436972"/>
            <a:ext cx="515830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2000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120</a:t>
            </a:r>
            <a:r>
              <a:rPr kumimoji="0" lang="nl-NL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00 actieve leden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Nationaal en regionale activiteiten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2000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Nationale </a:t>
            </a:r>
            <a:r>
              <a:rPr kumimoji="0" lang="nl-NL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Onderzoeken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FET werkgroepen, beleidsbeïnvloeding</a:t>
            </a:r>
          </a:p>
          <a:p>
            <a:pPr marL="342900" indent="-3429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nl-NL" sz="20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EV Cursussen en inspiratiesessies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EV Panel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2000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6</a:t>
            </a:r>
            <a:r>
              <a:rPr kumimoji="0" lang="nl-NL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00 EV Ambassadeurs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Facebookgroep 5000+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Internationale activiteiten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Nationale EV Helpdesk</a:t>
            </a:r>
          </a:p>
        </p:txBody>
      </p:sp>
    </p:spTree>
    <p:extLst>
      <p:ext uri="{BB962C8B-B14F-4D97-AF65-F5344CB8AC3E}">
        <p14:creationId xmlns:p14="http://schemas.microsoft.com/office/powerpoint/2010/main" val="136435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ereniging Elektrische Rijd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89" y="141833"/>
            <a:ext cx="1247775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847309" y="219104"/>
            <a:ext cx="19954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 (brand)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veiligheid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C60E94F-5C06-4312-AD6B-B34C8C98E5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6202" y="6528634"/>
            <a:ext cx="383914" cy="16092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8455573-95C2-4C35-AF93-107E861F03B7}"/>
              </a:ext>
            </a:extLst>
          </p:cNvPr>
          <p:cNvSpPr/>
          <p:nvPr/>
        </p:nvSpPr>
        <p:spPr>
          <a:xfrm>
            <a:off x="10403306" y="6477635"/>
            <a:ext cx="128336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1"/>
                </a:solidFill>
                <a:effectLst/>
                <a:uLnTx/>
                <a:uFillTx/>
                <a:latin typeface="CIDFont+F2"/>
                <a:ea typeface="+mn-ea"/>
                <a:cs typeface="+mn-cs"/>
              </a:rPr>
              <a:t>Laden en VVE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88DADD-AB40-B25A-C709-41DC52B02E54}"/>
              </a:ext>
            </a:extLst>
          </p:cNvPr>
          <p:cNvSpPr txBox="1"/>
          <p:nvPr/>
        </p:nvSpPr>
        <p:spPr>
          <a:xfrm>
            <a:off x="740229" y="1153886"/>
            <a:ext cx="10570028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QUIZ </a:t>
            </a:r>
            <a:r>
              <a:rPr lang="en-GB" sz="2400" b="1" dirty="0" err="1"/>
              <a:t>vragen</a:t>
            </a:r>
            <a:r>
              <a:rPr lang="en-GB" sz="2400" b="1" dirty="0"/>
              <a:t>:</a:t>
            </a:r>
            <a:br>
              <a:rPr lang="en-GB" dirty="0"/>
            </a:b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Wanneer</a:t>
            </a:r>
            <a:r>
              <a:rPr lang="en-GB" dirty="0"/>
              <a:t> was er </a:t>
            </a:r>
            <a:r>
              <a:rPr lang="en-GB" dirty="0" err="1"/>
              <a:t>voor</a:t>
            </a:r>
            <a:r>
              <a:rPr lang="en-GB" dirty="0"/>
              <a:t> het </a:t>
            </a:r>
            <a:r>
              <a:rPr lang="en-GB" dirty="0" err="1"/>
              <a:t>laatst</a:t>
            </a:r>
            <a:r>
              <a:rPr lang="en-GB" dirty="0"/>
              <a:t> in Nederland </a:t>
            </a:r>
            <a:r>
              <a:rPr lang="en-GB" dirty="0" err="1"/>
              <a:t>een</a:t>
            </a:r>
            <a:r>
              <a:rPr lang="en-GB" dirty="0"/>
              <a:t> brand in </a:t>
            </a:r>
            <a:r>
              <a:rPr lang="en-GB" dirty="0" err="1"/>
              <a:t>een</a:t>
            </a:r>
            <a:r>
              <a:rPr lang="en-GB" dirty="0"/>
              <a:t> </a:t>
            </a:r>
            <a:r>
              <a:rPr lang="en-GB" dirty="0" err="1"/>
              <a:t>parkeergarage</a:t>
            </a:r>
            <a:r>
              <a:rPr lang="en-GB" dirty="0"/>
              <a:t> ?</a:t>
            </a:r>
            <a:br>
              <a:rPr lang="en-GB" dirty="0"/>
            </a:br>
            <a:br>
              <a:rPr lang="en-GB" dirty="0"/>
            </a:br>
            <a:r>
              <a:rPr lang="en-GB" dirty="0"/>
              <a:t>17 </a:t>
            </a:r>
            <a:r>
              <a:rPr lang="en-GB" dirty="0" err="1"/>
              <a:t>februari</a:t>
            </a:r>
            <a:r>
              <a:rPr lang="en-GB" dirty="0"/>
              <a:t>, </a:t>
            </a:r>
            <a:r>
              <a:rPr lang="en-GB" dirty="0" err="1"/>
              <a:t>Eibergen</a:t>
            </a:r>
            <a:r>
              <a:rPr lang="en-GB" dirty="0"/>
              <a:t>:</a:t>
            </a:r>
            <a:br>
              <a:rPr lang="en-GB" dirty="0"/>
            </a:br>
            <a:r>
              <a:rPr lang="en-GB" dirty="0">
                <a:hlinkClick r:id="rId5"/>
              </a:rPr>
              <a:t>https://www.gld.nl/nieuws/7887707/appartementencomplex-ontruimd-om-brand-in-parkeergarage</a:t>
            </a:r>
            <a:br>
              <a:rPr lang="en-GB" dirty="0"/>
            </a:br>
            <a:br>
              <a:rPr lang="en-GB" dirty="0"/>
            </a:br>
            <a:r>
              <a:rPr lang="en-GB" dirty="0"/>
              <a:t>21 December, Breda (9 auto’s):</a:t>
            </a:r>
            <a:br>
              <a:rPr lang="en-GB" dirty="0"/>
            </a:br>
            <a:r>
              <a:rPr lang="en-GB" dirty="0">
                <a:hlinkClick r:id="rId6"/>
              </a:rPr>
              <a:t>https://nos.nl/video/2458027-grote-brand-in-parkeergarage-breda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7329201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ereniging Elektrische Rijd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89" y="141833"/>
            <a:ext cx="1247775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847309" y="219104"/>
            <a:ext cx="19954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 (brand)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veiligheid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C60E94F-5C06-4312-AD6B-B34C8C98E5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6202" y="6528634"/>
            <a:ext cx="383914" cy="16092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8455573-95C2-4C35-AF93-107E861F03B7}"/>
              </a:ext>
            </a:extLst>
          </p:cNvPr>
          <p:cNvSpPr/>
          <p:nvPr/>
        </p:nvSpPr>
        <p:spPr>
          <a:xfrm>
            <a:off x="10403306" y="6477635"/>
            <a:ext cx="128336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1"/>
                </a:solidFill>
                <a:effectLst/>
                <a:uLnTx/>
                <a:uFillTx/>
                <a:latin typeface="CIDFont+F2"/>
                <a:ea typeface="+mn-ea"/>
                <a:cs typeface="+mn-cs"/>
              </a:rPr>
              <a:t>Laden en VVE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88DADD-AB40-B25A-C709-41DC52B02E54}"/>
              </a:ext>
            </a:extLst>
          </p:cNvPr>
          <p:cNvSpPr txBox="1"/>
          <p:nvPr/>
        </p:nvSpPr>
        <p:spPr>
          <a:xfrm>
            <a:off x="740229" y="1153886"/>
            <a:ext cx="10570028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QUIZ </a:t>
            </a:r>
            <a:r>
              <a:rPr lang="en-GB" sz="2400" b="1" dirty="0" err="1"/>
              <a:t>vragen</a:t>
            </a:r>
            <a:r>
              <a:rPr lang="en-GB" sz="2400" b="1" dirty="0"/>
              <a:t>:</a:t>
            </a:r>
            <a:br>
              <a:rPr lang="en-GB" dirty="0"/>
            </a:b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Wanneer</a:t>
            </a:r>
            <a:r>
              <a:rPr lang="en-GB" dirty="0"/>
              <a:t> was er </a:t>
            </a:r>
            <a:r>
              <a:rPr lang="en-GB" dirty="0" err="1"/>
              <a:t>voor</a:t>
            </a:r>
            <a:r>
              <a:rPr lang="en-GB" dirty="0"/>
              <a:t> het </a:t>
            </a:r>
            <a:r>
              <a:rPr lang="en-GB" dirty="0" err="1"/>
              <a:t>laatst</a:t>
            </a:r>
            <a:r>
              <a:rPr lang="en-GB" dirty="0"/>
              <a:t> in Nederland </a:t>
            </a:r>
            <a:r>
              <a:rPr lang="en-GB" dirty="0" err="1"/>
              <a:t>een</a:t>
            </a:r>
            <a:r>
              <a:rPr lang="en-GB" dirty="0"/>
              <a:t> brand in </a:t>
            </a:r>
            <a:r>
              <a:rPr lang="en-GB" dirty="0" err="1"/>
              <a:t>een</a:t>
            </a:r>
            <a:r>
              <a:rPr lang="en-GB" dirty="0"/>
              <a:t> </a:t>
            </a:r>
            <a:r>
              <a:rPr lang="en-GB" dirty="0" err="1"/>
              <a:t>parkeergarage</a:t>
            </a:r>
            <a:r>
              <a:rPr lang="en-GB" dirty="0"/>
              <a:t> ?</a:t>
            </a:r>
            <a:br>
              <a:rPr lang="en-GB" dirty="0"/>
            </a:br>
            <a:br>
              <a:rPr lang="en-GB" dirty="0"/>
            </a:br>
            <a:r>
              <a:rPr lang="en-GB" dirty="0"/>
              <a:t>17 </a:t>
            </a:r>
            <a:r>
              <a:rPr lang="en-GB" dirty="0" err="1"/>
              <a:t>februari</a:t>
            </a:r>
            <a:r>
              <a:rPr lang="en-GB" dirty="0"/>
              <a:t>, </a:t>
            </a:r>
            <a:r>
              <a:rPr lang="en-GB" dirty="0" err="1"/>
              <a:t>Eibergen</a:t>
            </a:r>
            <a:r>
              <a:rPr lang="en-GB" dirty="0"/>
              <a:t>:</a:t>
            </a:r>
            <a:br>
              <a:rPr lang="en-GB" dirty="0"/>
            </a:br>
            <a:r>
              <a:rPr lang="en-GB" dirty="0">
                <a:hlinkClick r:id="rId5"/>
              </a:rPr>
              <a:t>https://www.gld.nl/nieuws/7887707/appartementencomplex-ontruimd-om-brand-in-parkeergarage</a:t>
            </a:r>
            <a:br>
              <a:rPr lang="en-GB" dirty="0"/>
            </a:br>
            <a:br>
              <a:rPr lang="en-GB" dirty="0"/>
            </a:br>
            <a:r>
              <a:rPr lang="en-GB" dirty="0"/>
              <a:t>21 December, Breda (9 auto’s):</a:t>
            </a:r>
            <a:br>
              <a:rPr lang="en-GB" dirty="0"/>
            </a:br>
            <a:r>
              <a:rPr lang="en-GB" dirty="0">
                <a:hlinkClick r:id="rId6"/>
              </a:rPr>
              <a:t>https://nos.nl/video/2458027-grote-brand-in-parkeergarage-breda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Wanneer</a:t>
            </a:r>
            <a:r>
              <a:rPr lang="en-GB" dirty="0"/>
              <a:t> </a:t>
            </a:r>
            <a:r>
              <a:rPr lang="en-GB" dirty="0" err="1"/>
              <a:t>heeft</a:t>
            </a:r>
            <a:r>
              <a:rPr lang="en-GB" dirty="0"/>
              <a:t> </a:t>
            </a:r>
            <a:r>
              <a:rPr lang="en-GB" dirty="0" err="1"/>
              <a:t>voor</a:t>
            </a:r>
            <a:r>
              <a:rPr lang="en-GB" dirty="0"/>
              <a:t> het </a:t>
            </a:r>
            <a:r>
              <a:rPr lang="en-GB" dirty="0" err="1"/>
              <a:t>laatst</a:t>
            </a:r>
            <a:r>
              <a:rPr lang="en-GB" dirty="0"/>
              <a:t> in Nederland </a:t>
            </a:r>
            <a:r>
              <a:rPr lang="en-GB" dirty="0" err="1"/>
              <a:t>een</a:t>
            </a:r>
            <a:r>
              <a:rPr lang="en-GB" dirty="0"/>
              <a:t> </a:t>
            </a:r>
            <a:r>
              <a:rPr lang="en-GB" dirty="0" err="1"/>
              <a:t>elektrische</a:t>
            </a:r>
            <a:r>
              <a:rPr lang="en-GB" dirty="0"/>
              <a:t> auto </a:t>
            </a:r>
            <a:r>
              <a:rPr lang="en-GB" dirty="0" err="1"/>
              <a:t>een</a:t>
            </a:r>
            <a:r>
              <a:rPr lang="en-GB" dirty="0"/>
              <a:t> brand </a:t>
            </a:r>
            <a:r>
              <a:rPr lang="en-GB" dirty="0" err="1"/>
              <a:t>veroorzaakt</a:t>
            </a:r>
            <a:r>
              <a:rPr lang="en-GB" dirty="0"/>
              <a:t> in </a:t>
            </a:r>
            <a:r>
              <a:rPr lang="en-GB" dirty="0" err="1"/>
              <a:t>een</a:t>
            </a:r>
            <a:r>
              <a:rPr lang="en-GB" dirty="0"/>
              <a:t> garage 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2866205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ereniging Elektrische Rijd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89" y="141833"/>
            <a:ext cx="1247775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847309" y="219104"/>
            <a:ext cx="19954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 (brand)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veiligheid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C60E94F-5C06-4312-AD6B-B34C8C98E5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6202" y="6528634"/>
            <a:ext cx="383914" cy="16092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8455573-95C2-4C35-AF93-107E861F03B7}"/>
              </a:ext>
            </a:extLst>
          </p:cNvPr>
          <p:cNvSpPr/>
          <p:nvPr/>
        </p:nvSpPr>
        <p:spPr>
          <a:xfrm>
            <a:off x="10403306" y="6477635"/>
            <a:ext cx="128336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1"/>
                </a:solidFill>
                <a:effectLst/>
                <a:uLnTx/>
                <a:uFillTx/>
                <a:latin typeface="CIDFont+F2"/>
                <a:ea typeface="+mn-ea"/>
                <a:cs typeface="+mn-cs"/>
              </a:rPr>
              <a:t>Laden en VVE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88DADD-AB40-B25A-C709-41DC52B02E54}"/>
              </a:ext>
            </a:extLst>
          </p:cNvPr>
          <p:cNvSpPr txBox="1"/>
          <p:nvPr/>
        </p:nvSpPr>
        <p:spPr>
          <a:xfrm>
            <a:off x="740229" y="1153886"/>
            <a:ext cx="10570028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QUIZ </a:t>
            </a:r>
            <a:r>
              <a:rPr lang="en-GB" sz="2400" b="1" dirty="0" err="1"/>
              <a:t>vragen</a:t>
            </a:r>
            <a:r>
              <a:rPr lang="en-GB" sz="2400" b="1" dirty="0"/>
              <a:t>:</a:t>
            </a:r>
            <a:br>
              <a:rPr lang="en-GB" dirty="0"/>
            </a:b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Wanneer</a:t>
            </a:r>
            <a:r>
              <a:rPr lang="en-GB" dirty="0"/>
              <a:t> was er </a:t>
            </a:r>
            <a:r>
              <a:rPr lang="en-GB" dirty="0" err="1"/>
              <a:t>voor</a:t>
            </a:r>
            <a:r>
              <a:rPr lang="en-GB" dirty="0"/>
              <a:t> het </a:t>
            </a:r>
            <a:r>
              <a:rPr lang="en-GB" dirty="0" err="1"/>
              <a:t>laatst</a:t>
            </a:r>
            <a:r>
              <a:rPr lang="en-GB" dirty="0"/>
              <a:t> in Nederland </a:t>
            </a:r>
            <a:r>
              <a:rPr lang="en-GB" dirty="0" err="1"/>
              <a:t>een</a:t>
            </a:r>
            <a:r>
              <a:rPr lang="en-GB" dirty="0"/>
              <a:t> brand in </a:t>
            </a:r>
            <a:r>
              <a:rPr lang="en-GB" dirty="0" err="1"/>
              <a:t>een</a:t>
            </a:r>
            <a:r>
              <a:rPr lang="en-GB" dirty="0"/>
              <a:t> </a:t>
            </a:r>
            <a:r>
              <a:rPr lang="en-GB" dirty="0" err="1"/>
              <a:t>parkeergarage</a:t>
            </a:r>
            <a:r>
              <a:rPr lang="en-GB" dirty="0"/>
              <a:t> ?</a:t>
            </a:r>
            <a:br>
              <a:rPr lang="en-GB" dirty="0"/>
            </a:br>
            <a:br>
              <a:rPr lang="en-GB" dirty="0"/>
            </a:br>
            <a:r>
              <a:rPr lang="en-GB" dirty="0"/>
              <a:t>17 </a:t>
            </a:r>
            <a:r>
              <a:rPr lang="en-GB" dirty="0" err="1"/>
              <a:t>februari</a:t>
            </a:r>
            <a:r>
              <a:rPr lang="en-GB" dirty="0"/>
              <a:t>, </a:t>
            </a:r>
            <a:r>
              <a:rPr lang="en-GB" dirty="0" err="1"/>
              <a:t>Eibergen</a:t>
            </a:r>
            <a:r>
              <a:rPr lang="en-GB" dirty="0"/>
              <a:t>:</a:t>
            </a:r>
            <a:br>
              <a:rPr lang="en-GB" dirty="0"/>
            </a:br>
            <a:r>
              <a:rPr lang="en-GB" dirty="0">
                <a:hlinkClick r:id="rId5"/>
              </a:rPr>
              <a:t>https://www.gld.nl/nieuws/7887707/appartementencomplex-ontruimd-om-brand-in-parkeergarage</a:t>
            </a:r>
            <a:br>
              <a:rPr lang="en-GB" dirty="0"/>
            </a:br>
            <a:br>
              <a:rPr lang="en-GB" dirty="0"/>
            </a:br>
            <a:r>
              <a:rPr lang="en-GB" dirty="0"/>
              <a:t>21 December, Breda (9 auto’s):</a:t>
            </a:r>
            <a:br>
              <a:rPr lang="en-GB" dirty="0"/>
            </a:br>
            <a:r>
              <a:rPr lang="en-GB" dirty="0">
                <a:hlinkClick r:id="rId6"/>
              </a:rPr>
              <a:t>https://nos.nl/video/2458027-grote-brand-in-parkeergarage-breda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Wanneer</a:t>
            </a:r>
            <a:r>
              <a:rPr lang="en-GB" dirty="0"/>
              <a:t> </a:t>
            </a:r>
            <a:r>
              <a:rPr lang="en-GB" dirty="0" err="1"/>
              <a:t>heeft</a:t>
            </a:r>
            <a:r>
              <a:rPr lang="en-GB" dirty="0"/>
              <a:t> </a:t>
            </a:r>
            <a:r>
              <a:rPr lang="en-GB" dirty="0" err="1"/>
              <a:t>voor</a:t>
            </a:r>
            <a:r>
              <a:rPr lang="en-GB" dirty="0"/>
              <a:t> het </a:t>
            </a:r>
            <a:r>
              <a:rPr lang="en-GB" dirty="0" err="1"/>
              <a:t>laatst</a:t>
            </a:r>
            <a:r>
              <a:rPr lang="en-GB" dirty="0"/>
              <a:t> in Nederland </a:t>
            </a:r>
            <a:r>
              <a:rPr lang="en-GB" dirty="0" err="1"/>
              <a:t>een</a:t>
            </a:r>
            <a:r>
              <a:rPr lang="en-GB" dirty="0"/>
              <a:t> </a:t>
            </a:r>
            <a:r>
              <a:rPr lang="en-GB" dirty="0" err="1"/>
              <a:t>elektrische</a:t>
            </a:r>
            <a:r>
              <a:rPr lang="en-GB" dirty="0"/>
              <a:t> auto </a:t>
            </a:r>
            <a:r>
              <a:rPr lang="en-GB" dirty="0" err="1"/>
              <a:t>een</a:t>
            </a:r>
            <a:r>
              <a:rPr lang="en-GB" dirty="0"/>
              <a:t> brand </a:t>
            </a:r>
            <a:r>
              <a:rPr lang="en-GB" dirty="0" err="1"/>
              <a:t>veroorzaakt</a:t>
            </a:r>
            <a:r>
              <a:rPr lang="en-GB" dirty="0"/>
              <a:t> in </a:t>
            </a:r>
            <a:r>
              <a:rPr lang="en-GB" dirty="0" err="1"/>
              <a:t>een</a:t>
            </a:r>
            <a:r>
              <a:rPr lang="en-GB" dirty="0"/>
              <a:t> garage ?</a:t>
            </a:r>
            <a:br>
              <a:rPr lang="en-GB" dirty="0"/>
            </a:br>
            <a:br>
              <a:rPr lang="en-GB" dirty="0"/>
            </a:br>
            <a:r>
              <a:rPr lang="en-GB" dirty="0">
                <a:sym typeface="Wingdings" panose="05000000000000000000" pitchFamily="2" charset="2"/>
              </a:rPr>
              <a:t> E</a:t>
            </a:r>
            <a:r>
              <a:rPr lang="en-GB" dirty="0"/>
              <a:t>r </a:t>
            </a:r>
            <a:r>
              <a:rPr lang="en-GB" dirty="0" err="1"/>
              <a:t>heeft</a:t>
            </a:r>
            <a:r>
              <a:rPr lang="en-GB" dirty="0"/>
              <a:t> tot nu toe </a:t>
            </a:r>
            <a:r>
              <a:rPr lang="en-GB" dirty="0" err="1"/>
              <a:t>nog</a:t>
            </a:r>
            <a:r>
              <a:rPr lang="en-GB" dirty="0"/>
              <a:t> nooit </a:t>
            </a:r>
            <a:r>
              <a:rPr lang="en-GB" dirty="0" err="1"/>
              <a:t>een</a:t>
            </a:r>
            <a:r>
              <a:rPr lang="en-GB" dirty="0"/>
              <a:t> EV in Nederland </a:t>
            </a:r>
            <a:r>
              <a:rPr lang="en-GB" dirty="0" err="1"/>
              <a:t>een</a:t>
            </a:r>
            <a:r>
              <a:rPr lang="en-GB" dirty="0"/>
              <a:t> brand </a:t>
            </a:r>
            <a:r>
              <a:rPr lang="en-GB" dirty="0" err="1"/>
              <a:t>veroorzaakt</a:t>
            </a:r>
            <a:r>
              <a:rPr lang="en-GB" dirty="0"/>
              <a:t> in </a:t>
            </a:r>
            <a:r>
              <a:rPr lang="en-GB" dirty="0" err="1"/>
              <a:t>een</a:t>
            </a:r>
            <a:r>
              <a:rPr lang="en-GB" dirty="0"/>
              <a:t> garage.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7148179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Vereniging Elektrische Rijders">
            <a:extLst>
              <a:ext uri="{FF2B5EF4-FFF2-40B4-BE49-F238E27FC236}">
                <a16:creationId xmlns:a16="http://schemas.microsoft.com/office/drawing/2014/main" id="{008498F0-FE5B-4FE2-A42E-D26A55298C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89" y="141833"/>
            <a:ext cx="1247775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5609620-9A20-4175-8F15-465BDE78B3CF}"/>
              </a:ext>
            </a:extLst>
          </p:cNvPr>
          <p:cNvSpPr/>
          <p:nvPr/>
        </p:nvSpPr>
        <p:spPr>
          <a:xfrm>
            <a:off x="1847309" y="219104"/>
            <a:ext cx="19954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•  (brand)veiligheid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BB68AEE-4002-4534-8A7A-3667DA66094D}"/>
              </a:ext>
            </a:extLst>
          </p:cNvPr>
          <p:cNvSpPr txBox="1"/>
          <p:nvPr/>
        </p:nvSpPr>
        <p:spPr>
          <a:xfrm>
            <a:off x="281989" y="816384"/>
            <a:ext cx="86669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Het IFV </a:t>
            </a:r>
            <a:r>
              <a:rPr lang="en-GB" dirty="0" err="1"/>
              <a:t>verzamelt</a:t>
            </a:r>
            <a:r>
              <a:rPr lang="en-GB" dirty="0"/>
              <a:t> </a:t>
            </a:r>
            <a:r>
              <a:rPr lang="en-GB" dirty="0" err="1"/>
              <a:t>sinds</a:t>
            </a:r>
            <a:r>
              <a:rPr lang="en-GB" dirty="0"/>
              <a:t> 2021 </a:t>
            </a:r>
            <a:r>
              <a:rPr lang="en-GB" dirty="0" err="1"/>
              <a:t>incidenten</a:t>
            </a:r>
            <a:r>
              <a:rPr lang="en-GB" dirty="0"/>
              <a:t> met </a:t>
            </a:r>
            <a:r>
              <a:rPr lang="en-GB" dirty="0" err="1"/>
              <a:t>Alternatief</a:t>
            </a:r>
            <a:r>
              <a:rPr lang="en-GB" dirty="0"/>
              <a:t> </a:t>
            </a:r>
            <a:r>
              <a:rPr lang="en-GB" dirty="0" err="1"/>
              <a:t>Aangedreven</a:t>
            </a:r>
            <a:r>
              <a:rPr lang="en-GB" dirty="0"/>
              <a:t> </a:t>
            </a:r>
            <a:r>
              <a:rPr lang="en-GB" dirty="0" err="1"/>
              <a:t>Voertuigen</a:t>
            </a:r>
            <a:r>
              <a:rPr lang="en-GB" dirty="0"/>
              <a:t>.</a:t>
            </a:r>
          </a:p>
          <a:p>
            <a:r>
              <a:rPr lang="en-GB" sz="1000" dirty="0"/>
              <a:t>(incident = </a:t>
            </a:r>
            <a:r>
              <a:rPr lang="en-GB" sz="1000" dirty="0" err="1"/>
              <a:t>brandweer</a:t>
            </a:r>
            <a:r>
              <a:rPr lang="en-GB" sz="1000" dirty="0"/>
              <a:t> </a:t>
            </a:r>
            <a:r>
              <a:rPr lang="en-GB" sz="1000" dirty="0" err="1"/>
              <a:t>fysiek</a:t>
            </a:r>
            <a:r>
              <a:rPr lang="en-GB" sz="1000" dirty="0"/>
              <a:t> </a:t>
            </a:r>
            <a:r>
              <a:rPr lang="en-GB" sz="1000" dirty="0" err="1"/>
              <a:t>ter</a:t>
            </a:r>
            <a:r>
              <a:rPr lang="en-GB" sz="1000" dirty="0"/>
              <a:t> </a:t>
            </a:r>
            <a:r>
              <a:rPr lang="en-GB" sz="1000" dirty="0" err="1"/>
              <a:t>plaatse</a:t>
            </a:r>
            <a:r>
              <a:rPr lang="en-GB" sz="1000" dirty="0"/>
              <a:t> </a:t>
            </a:r>
            <a:r>
              <a:rPr lang="en-GB" sz="1000" dirty="0" err="1"/>
              <a:t>geweest</a:t>
            </a:r>
            <a:r>
              <a:rPr lang="en-GB" sz="1000" dirty="0"/>
              <a:t>)</a:t>
            </a:r>
            <a:endParaRPr lang="en-NL" sz="1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2B7A6F-296A-40B4-AF5E-E0B10E6E1085}"/>
              </a:ext>
            </a:extLst>
          </p:cNvPr>
          <p:cNvSpPr txBox="1"/>
          <p:nvPr/>
        </p:nvSpPr>
        <p:spPr>
          <a:xfrm>
            <a:off x="8483880" y="3585190"/>
            <a:ext cx="363467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‘</a:t>
            </a:r>
            <a:r>
              <a:rPr lang="en-US" dirty="0" err="1">
                <a:hlinkClick r:id="rId3"/>
              </a:rPr>
              <a:t>Hybrides</a:t>
            </a:r>
            <a:r>
              <a:rPr lang="en-US" dirty="0">
                <a:hlinkClick r:id="rId3"/>
              </a:rPr>
              <a:t> </a:t>
            </a:r>
            <a:r>
              <a:rPr lang="en-US" dirty="0" err="1">
                <a:hlinkClick r:id="rId3"/>
              </a:rPr>
              <a:t>vliegen</a:t>
            </a:r>
            <a:r>
              <a:rPr lang="en-US" dirty="0">
                <a:hlinkClick r:id="rId3"/>
              </a:rPr>
              <a:t> </a:t>
            </a:r>
            <a:r>
              <a:rPr lang="en-US" dirty="0" err="1">
                <a:hlinkClick r:id="rId3"/>
              </a:rPr>
              <a:t>vaker</a:t>
            </a:r>
            <a:r>
              <a:rPr lang="en-US" dirty="0">
                <a:hlinkClick r:id="rId3"/>
              </a:rPr>
              <a:t> in brand dan </a:t>
            </a:r>
            <a:r>
              <a:rPr lang="en-US" dirty="0" err="1">
                <a:hlinkClick r:id="rId3"/>
              </a:rPr>
              <a:t>elektrische</a:t>
            </a:r>
            <a:r>
              <a:rPr lang="en-US" dirty="0">
                <a:hlinkClick r:id="rId3"/>
              </a:rPr>
              <a:t> auto’s </a:t>
            </a:r>
            <a:r>
              <a:rPr lang="en-US" dirty="0" err="1">
                <a:hlinkClick r:id="rId3"/>
              </a:rPr>
              <a:t>en</a:t>
            </a:r>
            <a:r>
              <a:rPr lang="en-US" dirty="0">
                <a:hlinkClick r:id="rId3"/>
              </a:rPr>
              <a:t> </a:t>
            </a:r>
            <a:r>
              <a:rPr lang="en-US" dirty="0" err="1">
                <a:hlinkClick r:id="rId3"/>
              </a:rPr>
              <a:t>benzineauto’s</a:t>
            </a:r>
            <a:r>
              <a:rPr lang="en-US" dirty="0">
                <a:hlinkClick r:id="rId3"/>
              </a:rPr>
              <a:t> </a:t>
            </a:r>
            <a:r>
              <a:rPr lang="en-US" dirty="0" err="1">
                <a:hlinkClick r:id="rId3"/>
              </a:rPr>
              <a:t>samen</a:t>
            </a:r>
            <a:r>
              <a:rPr lang="en-US" dirty="0">
                <a:hlinkClick r:id="rId3"/>
              </a:rPr>
              <a:t>’ | Auto | ed.nl</a:t>
            </a:r>
            <a:r>
              <a:rPr lang="en-US" dirty="0"/>
              <a:t> (4-2-22)</a:t>
            </a:r>
            <a:br>
              <a:rPr lang="en-US" dirty="0"/>
            </a:br>
            <a:r>
              <a:rPr lang="en-US" dirty="0"/>
              <a:t>(</a:t>
            </a:r>
            <a:r>
              <a:rPr lang="en-US" dirty="0" err="1"/>
              <a:t>Amerikaanse</a:t>
            </a:r>
            <a:r>
              <a:rPr lang="en-US" dirty="0"/>
              <a:t> </a:t>
            </a:r>
            <a:r>
              <a:rPr lang="en-US" dirty="0" err="1"/>
              <a:t>verzekeraar</a:t>
            </a:r>
            <a:r>
              <a:rPr lang="en-US" dirty="0"/>
              <a:t>)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B577E34-E441-4073-9CA9-5C15741846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6202" y="6528634"/>
            <a:ext cx="383914" cy="160922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7463F0E-15EF-4F21-B5C0-5DCF0E3FC453}"/>
              </a:ext>
            </a:extLst>
          </p:cNvPr>
          <p:cNvSpPr/>
          <p:nvPr/>
        </p:nvSpPr>
        <p:spPr>
          <a:xfrm>
            <a:off x="10403306" y="6477635"/>
            <a:ext cx="128336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70C1"/>
                </a:solidFill>
                <a:latin typeface="CIDFont+F2"/>
              </a:rPr>
              <a:t>Laden en VVE</a:t>
            </a:r>
            <a:endParaRPr lang="en-US" sz="1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3B5FE5-3B59-C6DC-B149-6914654A24CD}"/>
              </a:ext>
            </a:extLst>
          </p:cNvPr>
          <p:cNvSpPr txBox="1"/>
          <p:nvPr/>
        </p:nvSpPr>
        <p:spPr>
          <a:xfrm>
            <a:off x="8483880" y="1518485"/>
            <a:ext cx="3048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dirty="0">
                <a:hlinkClick r:id="rId5"/>
              </a:rPr>
              <a:t>https://kerncijfers.nipv.nl/mosaic/kerncijfers-veiligheidsregio-s/incidenten-met-alternatief-aangedreven-voertuigen/</a:t>
            </a:r>
            <a:endParaRPr lang="en-GB" dirty="0"/>
          </a:p>
          <a:p>
            <a:endParaRPr lang="en-N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456C7BA-F4C7-B460-466A-57BF0061ED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989" y="1551142"/>
            <a:ext cx="7839075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7394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Vereniging Elektrische Rijders">
            <a:extLst>
              <a:ext uri="{FF2B5EF4-FFF2-40B4-BE49-F238E27FC236}">
                <a16:creationId xmlns:a16="http://schemas.microsoft.com/office/drawing/2014/main" id="{008498F0-FE5B-4FE2-A42E-D26A55298C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89" y="141833"/>
            <a:ext cx="1247775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5609620-9A20-4175-8F15-465BDE78B3CF}"/>
              </a:ext>
            </a:extLst>
          </p:cNvPr>
          <p:cNvSpPr/>
          <p:nvPr/>
        </p:nvSpPr>
        <p:spPr>
          <a:xfrm>
            <a:off x="1847309" y="219104"/>
            <a:ext cx="19954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•  (brand)veiligheid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BB68AEE-4002-4534-8A7A-3667DA66094D}"/>
              </a:ext>
            </a:extLst>
          </p:cNvPr>
          <p:cNvSpPr txBox="1"/>
          <p:nvPr/>
        </p:nvSpPr>
        <p:spPr>
          <a:xfrm>
            <a:off x="281989" y="816384"/>
            <a:ext cx="8666921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Het IFV </a:t>
            </a:r>
            <a:r>
              <a:rPr lang="en-GB" dirty="0" err="1"/>
              <a:t>verzamelt</a:t>
            </a:r>
            <a:r>
              <a:rPr lang="en-GB" dirty="0"/>
              <a:t> </a:t>
            </a:r>
            <a:r>
              <a:rPr lang="en-GB" dirty="0" err="1"/>
              <a:t>sinds</a:t>
            </a:r>
            <a:r>
              <a:rPr lang="en-GB" dirty="0"/>
              <a:t> 2021 </a:t>
            </a:r>
            <a:r>
              <a:rPr lang="en-GB" dirty="0" err="1"/>
              <a:t>incidenten</a:t>
            </a:r>
            <a:r>
              <a:rPr lang="en-GB" dirty="0"/>
              <a:t> met </a:t>
            </a:r>
            <a:r>
              <a:rPr lang="en-GB" dirty="0" err="1"/>
              <a:t>Alternatief</a:t>
            </a:r>
            <a:r>
              <a:rPr lang="en-GB" dirty="0"/>
              <a:t> </a:t>
            </a:r>
            <a:r>
              <a:rPr lang="en-GB" dirty="0" err="1"/>
              <a:t>Aangedreven</a:t>
            </a:r>
            <a:r>
              <a:rPr lang="en-GB" dirty="0"/>
              <a:t> </a:t>
            </a:r>
            <a:r>
              <a:rPr lang="en-GB" dirty="0" err="1"/>
              <a:t>Voertuigen</a:t>
            </a:r>
            <a:r>
              <a:rPr lang="en-GB" dirty="0"/>
              <a:t>.</a:t>
            </a:r>
          </a:p>
          <a:p>
            <a:r>
              <a:rPr lang="en-GB" sz="1000" dirty="0"/>
              <a:t>(incident = </a:t>
            </a:r>
            <a:r>
              <a:rPr lang="en-GB" sz="1000" dirty="0" err="1"/>
              <a:t>brandweer</a:t>
            </a:r>
            <a:r>
              <a:rPr lang="en-GB" sz="1000" dirty="0"/>
              <a:t> </a:t>
            </a:r>
            <a:r>
              <a:rPr lang="en-GB" sz="1000" dirty="0" err="1"/>
              <a:t>fysiek</a:t>
            </a:r>
            <a:r>
              <a:rPr lang="en-GB" sz="1000" dirty="0"/>
              <a:t> </a:t>
            </a:r>
            <a:r>
              <a:rPr lang="en-GB" sz="1000" dirty="0" err="1"/>
              <a:t>ter</a:t>
            </a:r>
            <a:r>
              <a:rPr lang="en-GB" sz="1000" dirty="0"/>
              <a:t> </a:t>
            </a:r>
            <a:r>
              <a:rPr lang="en-GB" sz="1000" dirty="0" err="1"/>
              <a:t>plaatse</a:t>
            </a:r>
            <a:r>
              <a:rPr lang="en-GB" sz="1000" dirty="0"/>
              <a:t> </a:t>
            </a:r>
            <a:r>
              <a:rPr lang="en-GB" sz="1000" dirty="0" err="1"/>
              <a:t>geweest</a:t>
            </a:r>
            <a:r>
              <a:rPr lang="en-GB" sz="1000" dirty="0"/>
              <a:t>)</a:t>
            </a:r>
            <a:br>
              <a:rPr lang="en-GB" sz="1000" dirty="0"/>
            </a:br>
            <a:br>
              <a:rPr lang="en-GB" sz="1000" dirty="0"/>
            </a:br>
            <a:br>
              <a:rPr lang="en-GB" sz="1000" dirty="0"/>
            </a:br>
            <a:br>
              <a:rPr lang="en-GB" sz="1000" dirty="0"/>
            </a:br>
            <a:r>
              <a:rPr lang="en-GB" sz="2800" dirty="0"/>
              <a:t>2023 YTD:</a:t>
            </a:r>
            <a:endParaRPr lang="en-NL" sz="2800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B577E34-E441-4073-9CA9-5C15741846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6202" y="6528634"/>
            <a:ext cx="383914" cy="160922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7463F0E-15EF-4F21-B5C0-5DCF0E3FC453}"/>
              </a:ext>
            </a:extLst>
          </p:cNvPr>
          <p:cNvSpPr/>
          <p:nvPr/>
        </p:nvSpPr>
        <p:spPr>
          <a:xfrm>
            <a:off x="10403306" y="6477635"/>
            <a:ext cx="128336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70C1"/>
                </a:solidFill>
                <a:latin typeface="CIDFont+F2"/>
              </a:rPr>
              <a:t>Laden en VVE</a:t>
            </a:r>
            <a:endParaRPr lang="en-US" sz="1200" dirty="0"/>
          </a:p>
        </p:txBody>
      </p:sp>
      <p:pic>
        <p:nvPicPr>
          <p:cNvPr id="4" name="Picture 3" descr="Chart, bar chart&#10;&#10;Description automatically generated">
            <a:extLst>
              <a:ext uri="{FF2B5EF4-FFF2-40B4-BE49-F238E27FC236}">
                <a16:creationId xmlns:a16="http://schemas.microsoft.com/office/drawing/2014/main" id="{F37D5B76-1A4B-E957-D998-F5501D0CA6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89" y="2232156"/>
            <a:ext cx="5268991" cy="31562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B510D3-C3D5-F2BC-1DB0-AA1F89C203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8543" y="2277672"/>
            <a:ext cx="5995089" cy="402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1580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48D831D-8214-4DBE-A114-178F393553A5}"/>
              </a:ext>
            </a:extLst>
          </p:cNvPr>
          <p:cNvSpPr txBox="1"/>
          <p:nvPr/>
        </p:nvSpPr>
        <p:spPr>
          <a:xfrm>
            <a:off x="867802" y="660129"/>
            <a:ext cx="86669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Het NIPV </a:t>
            </a:r>
            <a:r>
              <a:rPr lang="en-GB" dirty="0" err="1"/>
              <a:t>verzamelt</a:t>
            </a:r>
            <a:r>
              <a:rPr lang="en-GB" dirty="0"/>
              <a:t> </a:t>
            </a:r>
            <a:r>
              <a:rPr lang="en-GB" dirty="0" err="1"/>
              <a:t>sinds</a:t>
            </a:r>
            <a:r>
              <a:rPr lang="en-GB" dirty="0"/>
              <a:t> 2021 </a:t>
            </a:r>
            <a:r>
              <a:rPr lang="en-GB" dirty="0" err="1"/>
              <a:t>incidenten</a:t>
            </a:r>
            <a:r>
              <a:rPr lang="en-GB" dirty="0"/>
              <a:t> met </a:t>
            </a:r>
            <a:r>
              <a:rPr lang="en-GB" dirty="0" err="1"/>
              <a:t>Alternatief</a:t>
            </a:r>
            <a:r>
              <a:rPr lang="en-GB" dirty="0"/>
              <a:t> </a:t>
            </a:r>
            <a:r>
              <a:rPr lang="en-GB" dirty="0" err="1"/>
              <a:t>Aangedreven</a:t>
            </a:r>
            <a:r>
              <a:rPr lang="en-GB" dirty="0"/>
              <a:t> </a:t>
            </a:r>
            <a:r>
              <a:rPr lang="en-GB" dirty="0" err="1"/>
              <a:t>Voertuigen</a:t>
            </a:r>
            <a:r>
              <a:rPr lang="en-GB" dirty="0"/>
              <a:t>.</a:t>
            </a:r>
          </a:p>
          <a:p>
            <a:r>
              <a:rPr lang="en-GB" sz="1000" dirty="0"/>
              <a:t>(incident = </a:t>
            </a:r>
            <a:r>
              <a:rPr lang="en-GB" sz="1000" dirty="0" err="1"/>
              <a:t>brandweer</a:t>
            </a:r>
            <a:r>
              <a:rPr lang="en-GB" sz="1000" dirty="0"/>
              <a:t> </a:t>
            </a:r>
            <a:r>
              <a:rPr lang="en-GB" sz="1000" dirty="0" err="1"/>
              <a:t>fysiek</a:t>
            </a:r>
            <a:r>
              <a:rPr lang="en-GB" sz="1000" dirty="0"/>
              <a:t> </a:t>
            </a:r>
            <a:r>
              <a:rPr lang="en-GB" sz="1000" dirty="0" err="1"/>
              <a:t>ter</a:t>
            </a:r>
            <a:r>
              <a:rPr lang="en-GB" sz="1000" dirty="0"/>
              <a:t> </a:t>
            </a:r>
            <a:r>
              <a:rPr lang="en-GB" sz="1000" dirty="0" err="1"/>
              <a:t>plaatse</a:t>
            </a:r>
            <a:r>
              <a:rPr lang="en-GB" sz="1000" dirty="0"/>
              <a:t> </a:t>
            </a:r>
            <a:r>
              <a:rPr lang="en-GB" sz="1000" dirty="0" err="1"/>
              <a:t>geweest</a:t>
            </a:r>
            <a:r>
              <a:rPr lang="en-GB" sz="1000" dirty="0"/>
              <a:t>)</a:t>
            </a:r>
            <a:endParaRPr lang="en-NL" sz="1000" dirty="0"/>
          </a:p>
        </p:txBody>
      </p:sp>
      <p:pic>
        <p:nvPicPr>
          <p:cNvPr id="9" name="Picture 2" descr="Vereniging Elektrische Rijders">
            <a:extLst>
              <a:ext uri="{FF2B5EF4-FFF2-40B4-BE49-F238E27FC236}">
                <a16:creationId xmlns:a16="http://schemas.microsoft.com/office/drawing/2014/main" id="{008498F0-FE5B-4FE2-A42E-D26A55298C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89" y="141833"/>
            <a:ext cx="1247775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5609620-9A20-4175-8F15-465BDE78B3CF}"/>
              </a:ext>
            </a:extLst>
          </p:cNvPr>
          <p:cNvSpPr/>
          <p:nvPr/>
        </p:nvSpPr>
        <p:spPr>
          <a:xfrm>
            <a:off x="1847309" y="219104"/>
            <a:ext cx="19954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•  (brand)</a:t>
            </a:r>
            <a:r>
              <a:rPr lang="en-US" dirty="0" err="1"/>
              <a:t>veiligheid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7EE28BB-529D-4EAE-BB2E-FF0039F302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6202" y="6528634"/>
            <a:ext cx="383914" cy="16092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200026C-B9A1-483C-8BAC-5B3D60B94622}"/>
              </a:ext>
            </a:extLst>
          </p:cNvPr>
          <p:cNvSpPr/>
          <p:nvPr/>
        </p:nvSpPr>
        <p:spPr>
          <a:xfrm>
            <a:off x="10403306" y="6477635"/>
            <a:ext cx="128336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70C1"/>
                </a:solidFill>
                <a:latin typeface="CIDFont+F2"/>
              </a:rPr>
              <a:t>Laden en VVE</a:t>
            </a:r>
            <a:endParaRPr lang="en-US" sz="1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E7CFC5-2C71-4D64-EFBC-7C55E995E683}"/>
              </a:ext>
            </a:extLst>
          </p:cNvPr>
          <p:cNvSpPr txBox="1"/>
          <p:nvPr/>
        </p:nvSpPr>
        <p:spPr>
          <a:xfrm>
            <a:off x="867801" y="5959994"/>
            <a:ext cx="101780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sz="1400" dirty="0">
                <a:hlinkClick r:id="rId4"/>
              </a:rPr>
              <a:t>https://nipv.nl/wp-content/uploads/2022/04/20220412-Jaarrapportage-2021-incidenten-met-AAV.pdf</a:t>
            </a:r>
            <a:endParaRPr lang="en-NL" sz="14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693873F-FFAF-6B2F-1AE4-6655AE2AA4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032" y="1255042"/>
            <a:ext cx="6210846" cy="10708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9953116-C582-938E-216F-E7B090AD09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031" y="4310743"/>
            <a:ext cx="7641991" cy="157604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E87A3AC-2552-9233-2542-351726D51A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7872" y="3280002"/>
            <a:ext cx="7677150" cy="88582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3D907398-73FA-1BE3-7ED5-6C62F4AFB308}"/>
              </a:ext>
            </a:extLst>
          </p:cNvPr>
          <p:cNvSpPr txBox="1"/>
          <p:nvPr/>
        </p:nvSpPr>
        <p:spPr>
          <a:xfrm>
            <a:off x="827872" y="2500423"/>
            <a:ext cx="5058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(0,2 </a:t>
            </a:r>
            <a:r>
              <a:rPr lang="en-NL" b="0" i="0" dirty="0">
                <a:solidFill>
                  <a:srgbClr val="666666"/>
                </a:solidFill>
                <a:effectLst/>
                <a:latin typeface="Georgia" panose="02040502050405020303" pitchFamily="18" charset="0"/>
              </a:rPr>
              <a:t>‰</a:t>
            </a:r>
            <a:r>
              <a:rPr lang="en-GB" dirty="0"/>
              <a:t>    vs    0,7 </a:t>
            </a:r>
            <a:r>
              <a:rPr lang="en-NL" b="0" i="0" dirty="0">
                <a:solidFill>
                  <a:srgbClr val="666666"/>
                </a:solidFill>
                <a:effectLst/>
                <a:latin typeface="Georgia" panose="02040502050405020303" pitchFamily="18" charset="0"/>
              </a:rPr>
              <a:t>‰</a:t>
            </a:r>
            <a:r>
              <a:rPr lang="en-GB" dirty="0"/>
              <a:t>)</a:t>
            </a:r>
            <a:endParaRPr lang="en-NL" dirty="0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31CCE67-9FEA-47C4-5139-FBB28C1B5D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96335" y="1234348"/>
            <a:ext cx="4676775" cy="195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8678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7390" y="6528634"/>
            <a:ext cx="383914" cy="16092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444494" y="6477635"/>
            <a:ext cx="128336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70C1"/>
                </a:solidFill>
                <a:latin typeface="CIDFont+F2"/>
              </a:rPr>
              <a:t>Laden en VVE</a:t>
            </a:r>
            <a:endParaRPr lang="en-US" sz="1200" dirty="0"/>
          </a:p>
        </p:txBody>
      </p:sp>
      <p:pic>
        <p:nvPicPr>
          <p:cNvPr id="1026" name="Picture 2" descr="Vereniging Elektrische Rijde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89" y="141833"/>
            <a:ext cx="1247775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847309" y="219104"/>
            <a:ext cx="19954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•  (brand)</a:t>
            </a:r>
            <a:r>
              <a:rPr lang="en-US" dirty="0" err="1"/>
              <a:t>veiligheid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7D049A-87F7-DA0B-3AE9-1000EBD7DE27}"/>
              </a:ext>
            </a:extLst>
          </p:cNvPr>
          <p:cNvSpPr txBox="1"/>
          <p:nvPr/>
        </p:nvSpPr>
        <p:spPr>
          <a:xfrm>
            <a:off x="598714" y="1965636"/>
            <a:ext cx="9165772" cy="5336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nl-NL" altLang="nl-NL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Wat brandt er: laadinstallatie, auto of batterij?</a:t>
            </a:r>
            <a:br>
              <a:rPr kumimoji="0" lang="nl-NL" altLang="nl-NL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nl-NL" altLang="nl-NL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 laadpaal: brand in elektrische installatie, gewoon blussen</a:t>
            </a:r>
            <a:br>
              <a:rPr kumimoji="0" lang="nl-NL" altLang="nl-NL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nl-NL" altLang="nl-NL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 auto: gewone autobrand, gewoon blussen</a:t>
            </a:r>
            <a:br>
              <a:rPr kumimoji="0" lang="nl-NL" altLang="nl-NL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nl-NL" altLang="nl-NL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 </a:t>
            </a:r>
            <a:r>
              <a:rPr kumimoji="0" lang="nl-NL" altLang="nl-NL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batterypack</a:t>
            </a:r>
            <a:r>
              <a:rPr kumimoji="0" lang="nl-NL" altLang="nl-NL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zelden betrokken. Indien wel: te horen aan geknetter. Kans op krachtige ontluchting en vonken/steekvlammen.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nl-NL" altLang="nl-NL" sz="3200" dirty="0">
                <a:latin typeface="Arial" panose="020B0604020202020204" pitchFamily="34" charset="0"/>
                <a:cs typeface="Arial" panose="020B0604020202020204" pitchFamily="34" charset="0"/>
              </a:rPr>
              <a:t>Indien </a:t>
            </a:r>
            <a:r>
              <a:rPr lang="nl-NL" altLang="nl-NL" sz="3200" dirty="0" err="1">
                <a:latin typeface="Arial" panose="020B0604020202020204" pitchFamily="34" charset="0"/>
                <a:cs typeface="Arial" panose="020B0604020202020204" pitchFamily="34" charset="0"/>
              </a:rPr>
              <a:t>batterypack</a:t>
            </a:r>
            <a:r>
              <a:rPr lang="nl-NL" altLang="nl-NL" sz="3200" dirty="0">
                <a:latin typeface="Arial" panose="020B0604020202020204" pitchFamily="34" charset="0"/>
                <a:cs typeface="Arial" panose="020B0604020202020204" pitchFamily="34" charset="0"/>
              </a:rPr>
              <a:t> betrokken: check type batterij. Wel of geen thermische </a:t>
            </a:r>
            <a:r>
              <a:rPr lang="nl-NL" altLang="nl-NL" sz="3200" dirty="0" err="1">
                <a:latin typeface="Arial" panose="020B0604020202020204" pitchFamily="34" charset="0"/>
                <a:cs typeface="Arial" panose="020B0604020202020204" pitchFamily="34" charset="0"/>
              </a:rPr>
              <a:t>runaway</a:t>
            </a:r>
            <a:r>
              <a:rPr lang="nl-NL" altLang="nl-NL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br>
              <a:rPr lang="nl-NL" altLang="nl-NL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nl-NL" altLang="nl-NL" sz="2400" dirty="0" err="1">
                <a:latin typeface="Arial" panose="020B0604020202020204" pitchFamily="34" charset="0"/>
                <a:cs typeface="Arial" panose="020B0604020202020204" pitchFamily="34" charset="0"/>
              </a:rPr>
              <a:t>NiMH</a:t>
            </a:r>
            <a: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</a:rPr>
              <a:t>: niet, dus gewone autobrand</a:t>
            </a:r>
            <a:b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</a:rPr>
              <a:t>- Li-ion: wel, </a:t>
            </a:r>
            <a:r>
              <a:rPr lang="nl-NL" altLang="nl-NL" sz="2400" dirty="0" err="1">
                <a:latin typeface="Arial" panose="020B0604020202020204" pitchFamily="34" charset="0"/>
                <a:cs typeface="Arial" panose="020B0604020202020204" pitchFamily="34" charset="0"/>
              </a:rPr>
              <a:t>veeeeeel</a:t>
            </a:r>
            <a: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</a:rPr>
              <a:t> water</a:t>
            </a:r>
            <a:b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</a:rPr>
              <a:t>- LFP: minder kans op </a:t>
            </a:r>
            <a:r>
              <a:rPr lang="nl-NL" altLang="nl-NL" sz="2400" dirty="0" err="1">
                <a:latin typeface="Arial" panose="020B0604020202020204" pitchFamily="34" charset="0"/>
                <a:cs typeface="Arial" panose="020B0604020202020204" pitchFamily="34" charset="0"/>
              </a:rPr>
              <a:t>thermal</a:t>
            </a:r>
            <a: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altLang="nl-NL" sz="2400" dirty="0" err="1">
                <a:latin typeface="Arial" panose="020B0604020202020204" pitchFamily="34" charset="0"/>
                <a:cs typeface="Arial" panose="020B0604020202020204" pitchFamily="34" charset="0"/>
              </a:rPr>
              <a:t>runaway</a:t>
            </a:r>
            <a: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nl-NL" alt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altLang="nl-NL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A9058CA-6BD3-2840-072E-317B72FB17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714" y="908788"/>
            <a:ext cx="10722429" cy="855629"/>
          </a:xfrm>
          <a:prstGeom prst="rect">
            <a:avLst/>
          </a:prstGeom>
        </p:spPr>
      </p:pic>
      <p:pic>
        <p:nvPicPr>
          <p:cNvPr id="15" name="Picture 14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6BDA0513-4DE2-8667-50CB-655F7B77DF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2371" y="4473136"/>
            <a:ext cx="3221426" cy="181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9372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7390" y="6528634"/>
            <a:ext cx="383914" cy="16092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444494" y="6477635"/>
            <a:ext cx="128336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70C1"/>
                </a:solidFill>
                <a:latin typeface="CIDFont+F2"/>
              </a:rPr>
              <a:t>Laden en VVE</a:t>
            </a:r>
            <a:endParaRPr lang="en-US" sz="1200" dirty="0"/>
          </a:p>
        </p:txBody>
      </p:sp>
      <p:pic>
        <p:nvPicPr>
          <p:cNvPr id="1026" name="Picture 2" descr="Vereniging Elektrische Rijde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89" y="141833"/>
            <a:ext cx="1247775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847309" y="219104"/>
            <a:ext cx="19954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•  (brand)</a:t>
            </a:r>
            <a:r>
              <a:rPr lang="en-US" dirty="0" err="1"/>
              <a:t>veiligheid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986" y="882202"/>
            <a:ext cx="9749307" cy="5453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8512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0345" y="6528634"/>
            <a:ext cx="383914" cy="16092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477449" y="6477635"/>
            <a:ext cx="128336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70C1"/>
                </a:solidFill>
                <a:latin typeface="CIDFont+F2"/>
              </a:rPr>
              <a:t>Laden en VVE</a:t>
            </a:r>
            <a:endParaRPr lang="en-US" sz="1200" dirty="0"/>
          </a:p>
        </p:txBody>
      </p:sp>
      <p:pic>
        <p:nvPicPr>
          <p:cNvPr id="1026" name="Picture 2" descr="Vereniging Elektrische Rijde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89" y="141833"/>
            <a:ext cx="1247775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847309" y="219104"/>
            <a:ext cx="19954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•  (brand)</a:t>
            </a:r>
            <a:r>
              <a:rPr lang="en-US" dirty="0" err="1"/>
              <a:t>veiligheid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401" y="882203"/>
            <a:ext cx="4682583" cy="26360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3673" y="882203"/>
            <a:ext cx="4701378" cy="26360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581" y="3734797"/>
            <a:ext cx="4661403" cy="26172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63673" y="3742953"/>
            <a:ext cx="4646878" cy="260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2054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9152" y="6528634"/>
            <a:ext cx="383914" cy="16092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436256" y="6477635"/>
            <a:ext cx="128336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70C1"/>
                </a:solidFill>
                <a:latin typeface="CIDFont+F2"/>
              </a:rPr>
              <a:t>Laden en VVE</a:t>
            </a:r>
            <a:endParaRPr lang="en-US" sz="1200" dirty="0"/>
          </a:p>
        </p:txBody>
      </p:sp>
      <p:pic>
        <p:nvPicPr>
          <p:cNvPr id="1026" name="Picture 2" descr="Vereniging Elektrische Rijde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89" y="141833"/>
            <a:ext cx="1247775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847309" y="219104"/>
            <a:ext cx="19954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•  (brand)</a:t>
            </a:r>
            <a:r>
              <a:rPr lang="en-US" dirty="0" err="1"/>
              <a:t>veiligheid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928" y="905636"/>
            <a:ext cx="5380036" cy="30159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9485" y="2585065"/>
            <a:ext cx="5774027" cy="325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6073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6205" y="6528634"/>
            <a:ext cx="383914" cy="16092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403309" y="6477635"/>
            <a:ext cx="128336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70C1"/>
                </a:solidFill>
                <a:latin typeface="CIDFont+F2"/>
              </a:rPr>
              <a:t>Laden en VVE</a:t>
            </a:r>
            <a:endParaRPr lang="en-US" sz="12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0875" y="1195660"/>
            <a:ext cx="3933825" cy="2543275"/>
          </a:xfrm>
          <a:prstGeom prst="rect">
            <a:avLst/>
          </a:prstGeom>
        </p:spPr>
      </p:pic>
      <p:pic>
        <p:nvPicPr>
          <p:cNvPr id="1026" name="Picture 2" descr="Vereniging Elektrische Rijder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89" y="141833"/>
            <a:ext cx="1247775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749120" y="1195660"/>
            <a:ext cx="542223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i="0" dirty="0">
                <a:solidFill>
                  <a:srgbClr val="2D2E83"/>
                </a:solidFill>
                <a:effectLst/>
              </a:rPr>
              <a:t>Robert van Gent</a:t>
            </a:r>
            <a:br>
              <a:rPr lang="nl-NL" sz="2000" b="1" i="0" u="sng" dirty="0">
                <a:solidFill>
                  <a:srgbClr val="2D2E83"/>
                </a:solidFill>
                <a:effectLst/>
              </a:rPr>
            </a:br>
            <a:r>
              <a:rPr lang="nl-NL" sz="2000" i="0" dirty="0">
                <a:solidFill>
                  <a:srgbClr val="2D2E83"/>
                </a:solidFill>
                <a:effectLst/>
                <a:hlinkClick r:id="rId6"/>
              </a:rPr>
              <a:t>robertvangent@evrijders.nl</a:t>
            </a:r>
            <a:endParaRPr lang="nl-NL" sz="2000" i="0" dirty="0">
              <a:solidFill>
                <a:srgbClr val="2D2E83"/>
              </a:solidFill>
              <a:effectLst/>
            </a:endParaRPr>
          </a:p>
          <a:p>
            <a:endParaRPr lang="nl-NL" sz="2000" i="0" dirty="0">
              <a:solidFill>
                <a:srgbClr val="2D2E83"/>
              </a:solidFill>
              <a:effectLst/>
            </a:endParaRPr>
          </a:p>
          <a:p>
            <a:pPr marL="285750" indent="-285750">
              <a:buFontTx/>
              <a:buChar char="-"/>
            </a:pPr>
            <a:r>
              <a:rPr lang="nl-NL" sz="2000" dirty="0">
                <a:solidFill>
                  <a:srgbClr val="2D2E83"/>
                </a:solidFill>
              </a:rPr>
              <a:t>Elektrische rijder sinds begin 2015</a:t>
            </a:r>
          </a:p>
          <a:p>
            <a:pPr marL="285750" indent="-285750">
              <a:buFontTx/>
              <a:buChar char="-"/>
            </a:pPr>
            <a:r>
              <a:rPr lang="nl-NL" sz="2000" dirty="0">
                <a:solidFill>
                  <a:srgbClr val="2D2E83"/>
                </a:solidFill>
              </a:rPr>
              <a:t>Werkgroep Smart </a:t>
            </a:r>
            <a:r>
              <a:rPr lang="nl-NL" sz="2000" dirty="0" err="1">
                <a:solidFill>
                  <a:srgbClr val="2D2E83"/>
                </a:solidFill>
              </a:rPr>
              <a:t>Charging</a:t>
            </a:r>
            <a:r>
              <a:rPr lang="nl-NL" sz="2000" dirty="0">
                <a:solidFill>
                  <a:srgbClr val="2D2E83"/>
                </a:solidFill>
              </a:rPr>
              <a:t> NAL</a:t>
            </a:r>
          </a:p>
          <a:p>
            <a:pPr marL="285750" indent="-285750">
              <a:buFontTx/>
              <a:buChar char="-"/>
            </a:pPr>
            <a:r>
              <a:rPr lang="nl-NL" sz="2000" dirty="0">
                <a:solidFill>
                  <a:srgbClr val="2D2E83"/>
                </a:solidFill>
              </a:rPr>
              <a:t>Werkgroep Versnelling NAL</a:t>
            </a:r>
          </a:p>
          <a:p>
            <a:pPr marL="285750" indent="-285750">
              <a:buFontTx/>
              <a:buChar char="-"/>
            </a:pPr>
            <a:r>
              <a:rPr lang="nl-NL" sz="2000" i="0" dirty="0">
                <a:solidFill>
                  <a:srgbClr val="2D2E83"/>
                </a:solidFill>
                <a:effectLst/>
              </a:rPr>
              <a:t>VVE &amp; Laden</a:t>
            </a:r>
          </a:p>
          <a:p>
            <a:pPr marL="285750" indent="-285750">
              <a:buFontTx/>
              <a:buChar char="-"/>
            </a:pPr>
            <a:r>
              <a:rPr lang="nl-NL" sz="2000" dirty="0">
                <a:solidFill>
                  <a:srgbClr val="2D2E83"/>
                </a:solidFill>
              </a:rPr>
              <a:t>Presentaties &amp; Internationaal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00875" y="4023697"/>
            <a:ext cx="3933825" cy="215807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47309" y="219104"/>
            <a:ext cx="14452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•  </a:t>
            </a:r>
            <a:r>
              <a:rPr lang="en-US" dirty="0" err="1"/>
              <a:t>Introductie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2117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9154" y="6528634"/>
            <a:ext cx="383914" cy="16092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436258" y="6477635"/>
            <a:ext cx="128336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70C1"/>
                </a:solidFill>
                <a:latin typeface="CIDFont+F2"/>
              </a:rPr>
              <a:t>Laden en VVE</a:t>
            </a:r>
            <a:endParaRPr lang="en-US" sz="1200" dirty="0"/>
          </a:p>
        </p:txBody>
      </p:sp>
      <p:pic>
        <p:nvPicPr>
          <p:cNvPr id="1026" name="Picture 2" descr="Vereniging Elektrische Rijde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89" y="141833"/>
            <a:ext cx="1247775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905876" y="1036017"/>
            <a:ext cx="993357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0" i="0" u="none" strike="noStrike" baseline="0" dirty="0"/>
              <a:t>• Rapport CE Delft </a:t>
            </a:r>
            <a:r>
              <a:rPr lang="en-US" sz="2000" b="0" i="0" u="none" strike="noStrike" baseline="0" dirty="0" err="1"/>
              <a:t>november</a:t>
            </a:r>
            <a:r>
              <a:rPr lang="en-US" sz="2000" b="0" i="0" u="none" strike="noStrike" baseline="0" dirty="0"/>
              <a:t> 2020</a:t>
            </a:r>
          </a:p>
          <a:p>
            <a:r>
              <a:rPr lang="en-US" sz="2000" dirty="0">
                <a:hlinkClick r:id="rId5"/>
              </a:rPr>
              <a:t>https://ce.nl/publicaties/veiligheid-en-elektrische-personenautos-actualisatie-factsheet-2020/</a:t>
            </a:r>
            <a:endParaRPr lang="en-US" sz="2000" dirty="0"/>
          </a:p>
          <a:p>
            <a:r>
              <a:rPr lang="en-US" sz="2000" dirty="0"/>
              <a:t> </a:t>
            </a:r>
            <a:endParaRPr lang="en-US" sz="2000" b="0" i="0" u="none" strike="noStrike" baseline="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br>
              <a:rPr lang="en-US" sz="2000" dirty="0"/>
            </a:br>
            <a:endParaRPr lang="en-US" sz="2000" dirty="0"/>
          </a:p>
          <a:p>
            <a:br>
              <a:rPr lang="en-US" sz="2000" b="0" i="0" u="none" strike="noStrike" dirty="0"/>
            </a:br>
            <a:endParaRPr lang="en-US" sz="2000" dirty="0"/>
          </a:p>
        </p:txBody>
      </p:sp>
      <p:sp>
        <p:nvSpPr>
          <p:cNvPr id="8" name="Rectangle 7"/>
          <p:cNvSpPr/>
          <p:nvPr/>
        </p:nvSpPr>
        <p:spPr>
          <a:xfrm>
            <a:off x="1847309" y="219104"/>
            <a:ext cx="21934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•  (brand)</a:t>
            </a:r>
            <a:r>
              <a:rPr lang="en-US" sz="2000" dirty="0" err="1"/>
              <a:t>veiligheid</a:t>
            </a: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0516" y="2040557"/>
            <a:ext cx="9162301" cy="4558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7865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6202" y="6528634"/>
            <a:ext cx="383914" cy="16092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403306" y="6477635"/>
            <a:ext cx="128336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70C1"/>
                </a:solidFill>
                <a:latin typeface="CIDFont+F2"/>
              </a:rPr>
              <a:t>Laden en VVE</a:t>
            </a:r>
            <a:endParaRPr lang="en-US" sz="1200" dirty="0"/>
          </a:p>
        </p:txBody>
      </p:sp>
      <p:pic>
        <p:nvPicPr>
          <p:cNvPr id="1026" name="Picture 2" descr="Vereniging Elektrische Rijde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89" y="141833"/>
            <a:ext cx="1247775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830012" y="1247195"/>
            <a:ext cx="10726190" cy="643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b="1" i="0" dirty="0">
                <a:solidFill>
                  <a:srgbClr val="313543"/>
                </a:solidFill>
                <a:effectLst/>
                <a:latin typeface="adelle-sans"/>
              </a:rPr>
              <a:t>Besluit Bouwwerken en Leefomgeving (verkort BBL) – </a:t>
            </a:r>
            <a:br>
              <a:rPr lang="nl-NL" sz="3200" b="1" i="0" dirty="0">
                <a:solidFill>
                  <a:srgbClr val="313543"/>
                </a:solidFill>
                <a:effectLst/>
                <a:latin typeface="adelle-sans"/>
              </a:rPr>
            </a:br>
            <a:r>
              <a:rPr lang="nl-NL" sz="3200" b="1" i="0" dirty="0">
                <a:solidFill>
                  <a:srgbClr val="313543"/>
                </a:solidFill>
                <a:effectLst/>
                <a:latin typeface="adelle-sans"/>
              </a:rPr>
              <a:t>onderdeel van omgevingswet per 1-7-2023</a:t>
            </a:r>
          </a:p>
          <a:p>
            <a:endParaRPr lang="en-US" dirty="0"/>
          </a:p>
          <a:p>
            <a:pPr algn="l">
              <a:buFont typeface="Arial" panose="020B0604020202020204" pitchFamily="34" charset="0"/>
              <a:buChar char="•"/>
            </a:pPr>
            <a:r>
              <a:rPr lang="nl-NL" sz="2400" b="0" i="0" dirty="0">
                <a:solidFill>
                  <a:srgbClr val="4A4F5E"/>
                </a:solidFill>
                <a:effectLst/>
                <a:latin typeface="adelle-sans"/>
              </a:rPr>
              <a:t> Zorg dat de laadpunten voor elektrische voertuigen beveiligd</a:t>
            </a:r>
            <a:r>
              <a:rPr lang="nl-NL" sz="2400" b="0" i="0" dirty="0">
                <a:solidFill>
                  <a:srgbClr val="313543"/>
                </a:solidFill>
                <a:effectLst/>
                <a:latin typeface="adelle-sans"/>
              </a:rPr>
              <a:t> zijn tegen storingen die kunnen leiden tot brand.</a:t>
            </a:r>
            <a:br>
              <a:rPr lang="nl-NL" sz="2400" b="0" i="0" dirty="0">
                <a:solidFill>
                  <a:srgbClr val="313543"/>
                </a:solidFill>
                <a:effectLst/>
                <a:latin typeface="adelle-sans"/>
              </a:rPr>
            </a:br>
            <a:endParaRPr lang="nl-NL" sz="2400" b="0" i="0" dirty="0">
              <a:solidFill>
                <a:srgbClr val="313543"/>
              </a:solidFill>
              <a:effectLst/>
              <a:latin typeface="adelle-sans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nl-NL" sz="2400" b="0" i="0" dirty="0">
                <a:solidFill>
                  <a:srgbClr val="313543"/>
                </a:solidFill>
                <a:effectLst/>
                <a:latin typeface="adelle-sans"/>
              </a:rPr>
              <a:t> Er moet er een systeem zijn om alle laadpunten tegelijkertijd uit te schakelen.</a:t>
            </a:r>
            <a:br>
              <a:rPr lang="nl-NL" sz="2400" b="0" i="0" dirty="0">
                <a:solidFill>
                  <a:srgbClr val="313543"/>
                </a:solidFill>
                <a:effectLst/>
                <a:latin typeface="adelle-sans"/>
              </a:rPr>
            </a:br>
            <a:endParaRPr lang="nl-NL" sz="2400" b="0" i="0" dirty="0">
              <a:solidFill>
                <a:srgbClr val="313543"/>
              </a:solidFill>
              <a:effectLst/>
              <a:latin typeface="adelle-sans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nl-NL" sz="2400" b="0" i="0" dirty="0">
                <a:solidFill>
                  <a:srgbClr val="313543"/>
                </a:solidFill>
                <a:effectLst/>
                <a:latin typeface="adelle-sans"/>
              </a:rPr>
              <a:t> Er is duidelijke informatie aanwezig over dit systeem en de locatie van de laadpunten in de parkeergarage voor de brandweerinzet.</a:t>
            </a:r>
            <a:br>
              <a:rPr lang="nl-NL" sz="2400" b="0" i="0" dirty="0">
                <a:solidFill>
                  <a:srgbClr val="313543"/>
                </a:solidFill>
                <a:effectLst/>
                <a:latin typeface="adelle-sans"/>
              </a:rPr>
            </a:br>
            <a:endParaRPr lang="nl-NL" sz="2400" b="0" i="0" dirty="0">
              <a:solidFill>
                <a:srgbClr val="313543"/>
              </a:solidFill>
              <a:effectLst/>
              <a:latin typeface="adelle-sans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nl-NL" sz="2400" b="0" i="0" dirty="0">
                <a:solidFill>
                  <a:srgbClr val="313543"/>
                </a:solidFill>
                <a:effectLst/>
                <a:latin typeface="adelle-sans"/>
              </a:rPr>
              <a:t> Laadpunten dienen van het type Mode 3 of 4 te zijn volgens de NEN 1010.</a:t>
            </a:r>
            <a:br>
              <a:rPr lang="nl-NL" sz="2400" b="0" i="0" dirty="0">
                <a:solidFill>
                  <a:srgbClr val="313543"/>
                </a:solidFill>
                <a:effectLst/>
                <a:latin typeface="adelle-sans"/>
              </a:rPr>
            </a:br>
            <a:r>
              <a:rPr lang="nl-NL" sz="2400" b="0" i="0" dirty="0">
                <a:solidFill>
                  <a:srgbClr val="313543"/>
                </a:solidFill>
                <a:effectLst/>
                <a:latin typeface="adelle-sans"/>
              </a:rPr>
              <a:t>Deze laadmodi zijn beter beveiligd tegen storingen die kunnen leiden tot brand.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847309" y="219104"/>
            <a:ext cx="2218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•  </a:t>
            </a:r>
            <a:r>
              <a:rPr lang="en-US" dirty="0" err="1"/>
              <a:t>Aanbevelingen</a:t>
            </a:r>
            <a:r>
              <a:rPr lang="en-US" dirty="0"/>
              <a:t> VER</a:t>
            </a:r>
          </a:p>
        </p:txBody>
      </p:sp>
    </p:spTree>
    <p:extLst>
      <p:ext uri="{BB962C8B-B14F-4D97-AF65-F5344CB8AC3E}">
        <p14:creationId xmlns:p14="http://schemas.microsoft.com/office/powerpoint/2010/main" val="32611135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6202" y="6528634"/>
            <a:ext cx="383914" cy="16092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403306" y="6477635"/>
            <a:ext cx="128336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70C1"/>
                </a:solidFill>
                <a:latin typeface="CIDFont+F2"/>
              </a:rPr>
              <a:t>Laden en VVE</a:t>
            </a:r>
            <a:endParaRPr lang="en-US" sz="1200" dirty="0"/>
          </a:p>
        </p:txBody>
      </p:sp>
      <p:pic>
        <p:nvPicPr>
          <p:cNvPr id="1026" name="Picture 2" descr="Vereniging Elektrische Rijde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89" y="141833"/>
            <a:ext cx="1247775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05325" y="1268522"/>
            <a:ext cx="10158414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• </a:t>
            </a:r>
            <a:r>
              <a:rPr lang="en-US" sz="2400" dirty="0" err="1"/>
              <a:t>Gebruik</a:t>
            </a:r>
            <a:r>
              <a:rPr lang="en-US" sz="2400" dirty="0"/>
              <a:t> </a:t>
            </a:r>
            <a:r>
              <a:rPr lang="en-US" sz="2400" dirty="0" err="1"/>
              <a:t>alleen</a:t>
            </a:r>
            <a:r>
              <a:rPr lang="en-US" sz="2400" dirty="0"/>
              <a:t> ‘mode 3’ </a:t>
            </a:r>
            <a:r>
              <a:rPr lang="en-US" sz="2400" dirty="0" err="1"/>
              <a:t>laders</a:t>
            </a:r>
            <a:r>
              <a:rPr lang="en-US" sz="2400" dirty="0"/>
              <a:t>.</a:t>
            </a:r>
          </a:p>
          <a:p>
            <a:endParaRPr lang="en-US" sz="2400" b="0" i="0" u="none" strike="noStrike" baseline="0" dirty="0"/>
          </a:p>
          <a:p>
            <a:r>
              <a:rPr lang="en-US" sz="2400" b="0" i="0" u="none" strike="noStrike" baseline="0" dirty="0"/>
              <a:t>• </a:t>
            </a:r>
            <a:r>
              <a:rPr lang="en-US" sz="2400" b="0" i="0" u="none" strike="noStrike" baseline="0" dirty="0" err="1"/>
              <a:t>Kies</a:t>
            </a:r>
            <a:r>
              <a:rPr lang="en-US" sz="2400" dirty="0"/>
              <a:t> </a:t>
            </a:r>
            <a:r>
              <a:rPr lang="en-US" sz="2400" dirty="0" err="1"/>
              <a:t>voor</a:t>
            </a:r>
            <a:r>
              <a:rPr lang="en-US" sz="2400" dirty="0"/>
              <a:t> </a:t>
            </a:r>
            <a:r>
              <a:rPr lang="en-US" sz="2400" dirty="0" err="1"/>
              <a:t>een</a:t>
            </a:r>
            <a:r>
              <a:rPr lang="en-US" sz="2400" dirty="0"/>
              <a:t> </a:t>
            </a:r>
            <a:r>
              <a:rPr lang="en-US" sz="2400" dirty="0" err="1"/>
              <a:t>collectieve</a:t>
            </a:r>
            <a:r>
              <a:rPr lang="en-US" sz="2400" dirty="0"/>
              <a:t> </a:t>
            </a:r>
            <a:r>
              <a:rPr lang="en-US" sz="2400" dirty="0" err="1"/>
              <a:t>oplossing</a:t>
            </a:r>
            <a:r>
              <a:rPr lang="en-US" sz="2400" dirty="0"/>
              <a:t>.</a:t>
            </a:r>
          </a:p>
          <a:p>
            <a:br>
              <a:rPr lang="en-US" sz="2400" dirty="0"/>
            </a:br>
            <a:r>
              <a:rPr lang="en-US" sz="2400" b="0" i="0" u="none" strike="noStrike" baseline="0" dirty="0"/>
              <a:t>• </a:t>
            </a:r>
            <a:r>
              <a:rPr lang="en-US" sz="2400" dirty="0"/>
              <a:t>Neem </a:t>
            </a:r>
            <a:r>
              <a:rPr lang="en-US" sz="2400" dirty="0" err="1"/>
              <a:t>als</a:t>
            </a:r>
            <a:r>
              <a:rPr lang="en-US" sz="2400" b="0" i="0" u="none" strike="noStrike" baseline="0" dirty="0"/>
              <a:t> VVE de regie in </a:t>
            </a:r>
            <a:r>
              <a:rPr lang="en-US" sz="2400" b="0" i="0" u="none" strike="noStrike" baseline="0" dirty="0" err="1"/>
              <a:t>handen</a:t>
            </a:r>
            <a:r>
              <a:rPr lang="en-US" sz="2400" b="0" i="0" u="none" strike="noStrike" baseline="0" dirty="0"/>
              <a:t>.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• </a:t>
            </a:r>
            <a:r>
              <a:rPr lang="en-US" sz="2400" dirty="0" err="1"/>
              <a:t>Kies</a:t>
            </a:r>
            <a:r>
              <a:rPr lang="en-US" sz="2400" dirty="0"/>
              <a:t> </a:t>
            </a:r>
            <a:r>
              <a:rPr lang="en-US" sz="2400" dirty="0" err="1"/>
              <a:t>voor</a:t>
            </a:r>
            <a:r>
              <a:rPr lang="en-US" sz="2400" dirty="0"/>
              <a:t> 1 </a:t>
            </a:r>
            <a:r>
              <a:rPr lang="en-US" sz="2400" dirty="0" err="1"/>
              <a:t>ervaren</a:t>
            </a:r>
            <a:r>
              <a:rPr lang="en-US" sz="2400" dirty="0"/>
              <a:t> </a:t>
            </a:r>
            <a:r>
              <a:rPr lang="en-US" sz="2400" dirty="0" err="1"/>
              <a:t>installateur</a:t>
            </a:r>
            <a:r>
              <a:rPr lang="en-US" sz="2400" dirty="0"/>
              <a:t> </a:t>
            </a:r>
            <a:r>
              <a:rPr lang="en-US" sz="2400" dirty="0" err="1"/>
              <a:t>voor</a:t>
            </a:r>
            <a:r>
              <a:rPr lang="en-US" sz="2400" dirty="0"/>
              <a:t> </a:t>
            </a:r>
            <a:r>
              <a:rPr lang="en-US" sz="2400" dirty="0" err="1"/>
              <a:t>aanleggen</a:t>
            </a:r>
            <a:r>
              <a:rPr lang="en-US" sz="2400" dirty="0"/>
              <a:t> van de </a:t>
            </a:r>
            <a:r>
              <a:rPr lang="en-US" sz="2400" dirty="0" err="1"/>
              <a:t>infrastructuur</a:t>
            </a:r>
            <a:r>
              <a:rPr lang="en-US" sz="2400" dirty="0"/>
              <a:t> (</a:t>
            </a:r>
            <a:r>
              <a:rPr lang="en-US" sz="2400" dirty="0" err="1"/>
              <a:t>bekabeling</a:t>
            </a:r>
            <a:r>
              <a:rPr lang="en-US" sz="2400" dirty="0"/>
              <a:t>) </a:t>
            </a:r>
            <a:r>
              <a:rPr lang="en-US" sz="2400" dirty="0" err="1"/>
              <a:t>en</a:t>
            </a:r>
            <a:r>
              <a:rPr lang="en-US" sz="2400" dirty="0"/>
              <a:t> </a:t>
            </a:r>
            <a:r>
              <a:rPr lang="en-US" sz="2400" dirty="0" err="1"/>
              <a:t>installatie</a:t>
            </a:r>
            <a:r>
              <a:rPr lang="en-US" sz="2400" dirty="0"/>
              <a:t> van de </a:t>
            </a:r>
            <a:r>
              <a:rPr lang="en-US" sz="2400" dirty="0" err="1"/>
              <a:t>laders</a:t>
            </a:r>
            <a:r>
              <a:rPr lang="en-US" sz="2400" dirty="0"/>
              <a:t>.</a:t>
            </a:r>
          </a:p>
          <a:p>
            <a:endParaRPr lang="en-US" sz="24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847309" y="219104"/>
            <a:ext cx="36613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•  </a:t>
            </a:r>
            <a:r>
              <a:rPr lang="en-US" sz="2800" dirty="0" err="1"/>
              <a:t>Aanbevelingen</a:t>
            </a:r>
            <a:r>
              <a:rPr lang="en-US" sz="2800" dirty="0"/>
              <a:t> VER/1</a:t>
            </a:r>
          </a:p>
        </p:txBody>
      </p:sp>
    </p:spTree>
    <p:extLst>
      <p:ext uri="{BB962C8B-B14F-4D97-AF65-F5344CB8AC3E}">
        <p14:creationId xmlns:p14="http://schemas.microsoft.com/office/powerpoint/2010/main" val="33665289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6202" y="6528634"/>
            <a:ext cx="383914" cy="16092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403306" y="6477635"/>
            <a:ext cx="128336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70C1"/>
                </a:solidFill>
                <a:latin typeface="CIDFont+F2"/>
              </a:rPr>
              <a:t>Laden en VVE</a:t>
            </a:r>
            <a:endParaRPr lang="en-US" sz="1200" dirty="0"/>
          </a:p>
        </p:txBody>
      </p:sp>
      <p:pic>
        <p:nvPicPr>
          <p:cNvPr id="1026" name="Picture 2" descr="Vereniging Elektrische Rijde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89" y="141833"/>
            <a:ext cx="1247775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05325" y="1268522"/>
            <a:ext cx="1015841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• Neem </a:t>
            </a:r>
            <a:r>
              <a:rPr lang="en-US" sz="2400" dirty="0" err="1"/>
              <a:t>veiligheid</a:t>
            </a:r>
            <a:r>
              <a:rPr lang="en-US" sz="2400" dirty="0"/>
              <a:t> op </a:t>
            </a:r>
            <a:r>
              <a:rPr lang="en-US" sz="2400" dirty="0" err="1"/>
              <a:t>als</a:t>
            </a:r>
            <a:r>
              <a:rPr lang="en-US" sz="2400" dirty="0"/>
              <a:t> </a:t>
            </a:r>
            <a:r>
              <a:rPr lang="en-US" sz="2400" dirty="0" err="1"/>
              <a:t>onderwerp</a:t>
            </a:r>
            <a:r>
              <a:rPr lang="en-US" sz="2400" dirty="0"/>
              <a:t> in </a:t>
            </a:r>
            <a:r>
              <a:rPr lang="en-US" sz="2400" dirty="0" err="1"/>
              <a:t>overeenkomst</a:t>
            </a:r>
            <a:r>
              <a:rPr lang="en-US" sz="2400" dirty="0"/>
              <a:t> </a:t>
            </a:r>
            <a:r>
              <a:rPr lang="en-US" sz="2400" dirty="0" err="1"/>
              <a:t>tussen</a:t>
            </a:r>
            <a:r>
              <a:rPr lang="en-US" sz="2400" dirty="0"/>
              <a:t> VVE </a:t>
            </a:r>
            <a:r>
              <a:rPr lang="en-US" sz="2400" dirty="0" err="1"/>
              <a:t>en</a:t>
            </a:r>
            <a:r>
              <a:rPr lang="en-US" sz="2400" dirty="0"/>
              <a:t> EV-</a:t>
            </a:r>
            <a:r>
              <a:rPr lang="en-US" sz="2400" dirty="0" err="1"/>
              <a:t>rijder</a:t>
            </a:r>
            <a:br>
              <a:rPr lang="en-US" sz="2400" dirty="0"/>
            </a:br>
            <a:r>
              <a:rPr lang="en-US" sz="2400" dirty="0"/>
              <a:t>   (</a:t>
            </a:r>
            <a:r>
              <a:rPr lang="en-US" sz="2400" dirty="0" err="1"/>
              <a:t>controle</a:t>
            </a:r>
            <a:r>
              <a:rPr lang="en-US" sz="2400" dirty="0"/>
              <a:t> </a:t>
            </a:r>
            <a:r>
              <a:rPr lang="en-US" sz="2400" dirty="0" err="1"/>
              <a:t>laadinfra</a:t>
            </a:r>
            <a:r>
              <a:rPr lang="en-US" sz="2400" dirty="0"/>
              <a:t>, </a:t>
            </a:r>
            <a:r>
              <a:rPr lang="en-US" sz="2400" dirty="0" err="1"/>
              <a:t>terugroepacties</a:t>
            </a:r>
            <a:r>
              <a:rPr lang="en-US" sz="2400" dirty="0"/>
              <a:t>)</a:t>
            </a:r>
            <a:br>
              <a:rPr lang="en-US" sz="2400" dirty="0"/>
            </a:br>
            <a:r>
              <a:rPr lang="en-US" sz="2400" dirty="0"/>
              <a:t>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847309" y="219104"/>
            <a:ext cx="37431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•  </a:t>
            </a:r>
            <a:r>
              <a:rPr lang="en-US" sz="2800" dirty="0" err="1"/>
              <a:t>Aanbevelingen</a:t>
            </a:r>
            <a:r>
              <a:rPr lang="en-US" sz="2800" dirty="0"/>
              <a:t> VER /2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77BC5319-4056-5F19-7C3A-4019290701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2381250" cy="0"/>
          </a:xfrm>
          <a:prstGeom prst="rect">
            <a:avLst/>
          </a:prstGeom>
          <a:solidFill>
            <a:srgbClr val="1F1F1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NL" altLang="en-NL" sz="1000" b="0" i="0" u="none" strike="noStrike" cap="none" normalizeH="0" baseline="0">
                <a:ln>
                  <a:noFill/>
                </a:ln>
                <a:solidFill>
                  <a:srgbClr val="C8C6C4"/>
                </a:solidFill>
                <a:effectLst/>
                <a:latin typeface="&amp;quot"/>
              </a:rPr>
              <a:t>96%</a:t>
            </a:r>
            <a:endParaRPr kumimoji="0" lang="en-NL" altLang="en-NL" sz="1000" b="0" i="0" u="none" strike="noStrike" cap="none" normalizeH="0" baseline="0">
              <a:ln>
                <a:noFill/>
              </a:ln>
              <a:solidFill>
                <a:srgbClr val="F3F2F1"/>
              </a:solidFill>
              <a:effectLst/>
              <a:latin typeface="&amp;quo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NL" altLang="en-NL" sz="2200" b="0" i="0" u="none" strike="noStrike" cap="none" normalizeH="0" baseline="0">
                <a:ln>
                  <a:noFill/>
                </a:ln>
                <a:solidFill>
                  <a:srgbClr val="F3F2F1"/>
                </a:solidFill>
                <a:effectLst/>
                <a:latin typeface="&amp;quot"/>
              </a:rPr>
              <a:t>|</a:t>
            </a:r>
            <a:endParaRPr kumimoji="0" lang="en-NL" altLang="en-NL" sz="1000" b="0" i="0" u="none" strike="noStrike" cap="none" normalizeH="0" baseline="0">
              <a:ln>
                <a:noFill/>
              </a:ln>
              <a:solidFill>
                <a:srgbClr val="F3F2F1"/>
              </a:solidFill>
              <a:effectLst/>
              <a:latin typeface="&amp;quo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altLang="en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B81F532F-7AA3-5DDA-9D1F-9FAA7F651F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8128000" cy="0"/>
          </a:xfrm>
          <a:prstGeom prst="rect">
            <a:avLst/>
          </a:prstGeom>
          <a:solidFill>
            <a:srgbClr val="20202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NL" altLang="en-NL" sz="1200" b="0" i="0" u="none" strike="noStrike" cap="none" normalizeH="0" baseline="0">
                <a:ln>
                  <a:noFill/>
                </a:ln>
                <a:solidFill>
                  <a:srgbClr val="F3F2F1"/>
                </a:solidFill>
                <a:effectLst/>
                <a:latin typeface="&amp;quot"/>
              </a:rPr>
              <a:t>0</a:t>
            </a:r>
            <a:r>
              <a:rPr kumimoji="0" lang="en-NL" altLang="en-NL" sz="1000" b="0" i="0" u="none" strike="noStrike" cap="none" normalizeH="0" baseline="0">
                <a:ln>
                  <a:noFill/>
                </a:ln>
                <a:solidFill>
                  <a:srgbClr val="F3F2F1"/>
                </a:solidFill>
                <a:effectLst/>
                <a:latin typeface="&amp;quot"/>
              </a:rPr>
              <a:t>°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altLang="en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209AB8BE-07EF-A5D0-6A7C-A1AA78BFCC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812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NL"/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6A7D1A96-BF3D-1C23-324F-7E59F673CF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812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NL" altLang="en-NL" sz="1000" b="0" i="0" u="none" strike="noStrike" cap="none" normalizeH="0" baseline="0">
                <a:ln>
                  <a:noFill/>
                </a:ln>
                <a:solidFill>
                  <a:srgbClr val="F3F2F1"/>
                </a:solidFill>
                <a:effectLst/>
                <a:latin typeface="&amp;quot"/>
              </a:rPr>
              <a:t>675 x 525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altLang="en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3" name="Picture 12" descr="A picture containing person, cable, connector">
            <a:extLst>
              <a:ext uri="{FF2B5EF4-FFF2-40B4-BE49-F238E27FC236}">
                <a16:creationId xmlns:a16="http://schemas.microsoft.com/office/drawing/2014/main" id="{1687CF89-3F30-34F0-2D6C-8A784E4E2B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13" y="2133966"/>
            <a:ext cx="5367048" cy="41743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B69F37-1CF7-6BE9-A5C0-5E4E8CAD48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8763" y="2133966"/>
            <a:ext cx="4907368" cy="113143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AEA19C4-5FFF-9C99-AA78-08F3C868A4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68762" y="3477649"/>
            <a:ext cx="4907367" cy="2972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3896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6202" y="6528634"/>
            <a:ext cx="383914" cy="16092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403306" y="6477635"/>
            <a:ext cx="128336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70C1"/>
                </a:solidFill>
                <a:latin typeface="CIDFont+F2"/>
              </a:rPr>
              <a:t>Laden en VVE</a:t>
            </a:r>
            <a:endParaRPr lang="en-US" sz="1200" dirty="0"/>
          </a:p>
        </p:txBody>
      </p:sp>
      <p:pic>
        <p:nvPicPr>
          <p:cNvPr id="1026" name="Picture 2" descr="Vereniging Elektrische Rijde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89" y="141833"/>
            <a:ext cx="1247775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4A03A2-9ADA-7131-637D-3F0A59B94A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2382" y="454769"/>
            <a:ext cx="8098488" cy="6073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662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6202" y="6528634"/>
            <a:ext cx="383914" cy="16092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403306" y="6477635"/>
            <a:ext cx="128336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70C1"/>
                </a:solidFill>
                <a:latin typeface="CIDFont+F2"/>
              </a:rPr>
              <a:t>Laden en VVE</a:t>
            </a:r>
            <a:endParaRPr lang="en-US" sz="1200" dirty="0"/>
          </a:p>
        </p:txBody>
      </p:sp>
      <p:pic>
        <p:nvPicPr>
          <p:cNvPr id="1026" name="Picture 2" descr="Vereniging Elektrische Rijde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89" y="141833"/>
            <a:ext cx="1247775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D0EBBB8-7C95-4A95-260F-003D57DE9CA3}"/>
              </a:ext>
            </a:extLst>
          </p:cNvPr>
          <p:cNvSpPr txBox="1"/>
          <p:nvPr/>
        </p:nvSpPr>
        <p:spPr>
          <a:xfrm>
            <a:off x="1529764" y="1946081"/>
            <a:ext cx="80170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err="1"/>
              <a:t>Vragen</a:t>
            </a:r>
            <a:r>
              <a:rPr lang="en-GB" sz="4000" dirty="0"/>
              <a:t> ?</a:t>
            </a:r>
            <a:endParaRPr lang="en-NL" sz="4000" dirty="0"/>
          </a:p>
        </p:txBody>
      </p:sp>
    </p:spTree>
    <p:extLst>
      <p:ext uri="{BB962C8B-B14F-4D97-AF65-F5344CB8AC3E}">
        <p14:creationId xmlns:p14="http://schemas.microsoft.com/office/powerpoint/2010/main" val="15058016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A14EDE65-6778-4495-BDC6-C0D963FD72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270" y="1036500"/>
            <a:ext cx="5341529" cy="426185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C013F1A-6DB6-44D4-9ADF-C436A383FE57}"/>
              </a:ext>
            </a:extLst>
          </p:cNvPr>
          <p:cNvSpPr txBox="1"/>
          <p:nvPr/>
        </p:nvSpPr>
        <p:spPr>
          <a:xfrm>
            <a:off x="5546225" y="5308251"/>
            <a:ext cx="646144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AT: 01-2022</a:t>
            </a:r>
            <a:br>
              <a:rPr lang="en-GB" b="1" dirty="0"/>
            </a:br>
            <a:r>
              <a:rPr lang="en-GB" dirty="0"/>
              <a:t>Until now, all owners of apartment buildings had to agree to the installation of an e-charging station. This unanimity is to be abolished in the near future.</a:t>
            </a:r>
            <a:br>
              <a:rPr lang="en-GB" dirty="0"/>
            </a:br>
            <a:r>
              <a:rPr lang="en-GB" sz="1200" dirty="0">
                <a:hlinkClick r:id="rId4"/>
              </a:rPr>
              <a:t>https://www.parlament.gv.at/PAKT/VHG/XXVII/A/A_00767/index.shtml#</a:t>
            </a:r>
            <a:endParaRPr lang="en-GB" dirty="0"/>
          </a:p>
          <a:p>
            <a:r>
              <a:rPr lang="en-GB" sz="1200" dirty="0">
                <a:hlinkClick r:id="rId5"/>
              </a:rPr>
              <a:t>https://infothek.bmk.gv.at/right-to-plug-ladestationen-in-mehrparteienhaeusern-werden-erleichtert/</a:t>
            </a:r>
            <a:endParaRPr lang="en-GB" sz="1200" dirty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611" y="6477635"/>
            <a:ext cx="383914" cy="160922"/>
          </a:xfrm>
          <a:prstGeom prst="rect">
            <a:avLst/>
          </a:prstGeom>
        </p:spPr>
      </p:pic>
      <p:pic>
        <p:nvPicPr>
          <p:cNvPr id="1026" name="Picture 2" descr="Vereniging Elektrische Rijder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89" y="141833"/>
            <a:ext cx="1247775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DB6C567-D5CD-4814-9C13-6AB65F35FBAE}"/>
              </a:ext>
            </a:extLst>
          </p:cNvPr>
          <p:cNvSpPr txBox="1"/>
          <p:nvPr/>
        </p:nvSpPr>
        <p:spPr>
          <a:xfrm>
            <a:off x="1762539" y="201051"/>
            <a:ext cx="8666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“Right to charge” regulations for apartment owners in Europe:</a:t>
            </a:r>
            <a:endParaRPr lang="en-NL" sz="1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918439-EEF5-4249-8976-7F67674483B5}"/>
              </a:ext>
            </a:extLst>
          </p:cNvPr>
          <p:cNvSpPr txBox="1"/>
          <p:nvPr/>
        </p:nvSpPr>
        <p:spPr>
          <a:xfrm>
            <a:off x="429210" y="1054359"/>
            <a:ext cx="48612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DE: 01-12-2020:</a:t>
            </a:r>
          </a:p>
          <a:p>
            <a:r>
              <a:rPr lang="en-GB" dirty="0"/>
              <a:t>“</a:t>
            </a:r>
            <a:r>
              <a:rPr lang="de-DE" dirty="0"/>
              <a:t>Im Fall einer Wohnungseigentumsgemeinschaft haben die Eigentümer damit künftig grundsätzlich einen Anspruch auf den Einbau einer Lademöglichkeit“</a:t>
            </a:r>
            <a:endParaRPr lang="en-NL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5F1FB09-A7C4-427E-A661-644246D6FFF5}"/>
              </a:ext>
            </a:extLst>
          </p:cNvPr>
          <p:cNvSpPr/>
          <p:nvPr/>
        </p:nvSpPr>
        <p:spPr>
          <a:xfrm>
            <a:off x="429210" y="2560352"/>
            <a:ext cx="47492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200" dirty="0">
                <a:hlinkClick r:id="rId8"/>
              </a:rPr>
              <a:t>https://www.elektromobilitaet.nrw/infos/gesetzesaenderung-weg/</a:t>
            </a:r>
            <a:endParaRPr lang="nl-NL" sz="1200" dirty="0"/>
          </a:p>
          <a:p>
            <a:r>
              <a:rPr lang="nl-NL" sz="1200" dirty="0">
                <a:hlinkClick r:id="rId9"/>
              </a:rPr>
              <a:t>https://www.gesetze-im-internet.de/woeigg/__20.html</a:t>
            </a:r>
            <a:endParaRPr lang="nl-NL" sz="1200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D2D9BAA-F060-4694-9141-66700DE35D65}"/>
              </a:ext>
            </a:extLst>
          </p:cNvPr>
          <p:cNvCxnSpPr>
            <a:cxnSpLocks/>
          </p:cNvCxnSpPr>
          <p:nvPr/>
        </p:nvCxnSpPr>
        <p:spPr>
          <a:xfrm>
            <a:off x="4270342" y="2177592"/>
            <a:ext cx="3237030" cy="1192105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9A8303F-81F0-446E-81DA-C4DD50880F05}"/>
              </a:ext>
            </a:extLst>
          </p:cNvPr>
          <p:cNvSpPr txBox="1"/>
          <p:nvPr/>
        </p:nvSpPr>
        <p:spPr>
          <a:xfrm>
            <a:off x="405885" y="3263111"/>
            <a:ext cx="46046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FR: 24-08-2021:</a:t>
            </a:r>
          </a:p>
          <a:p>
            <a:r>
              <a:rPr lang="fr-FR" dirty="0"/>
              <a:t>Infrastructure collective de recharge dans les immeubles collectifs</a:t>
            </a:r>
            <a:br>
              <a:rPr lang="en-GB" b="1" dirty="0"/>
            </a:br>
            <a:br>
              <a:rPr lang="en-GB" b="1" dirty="0"/>
            </a:br>
            <a:br>
              <a:rPr lang="en-GB" dirty="0"/>
            </a:br>
            <a:endParaRPr lang="en-NL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9471356-AC22-4489-8052-65FEB6FE4BF5}"/>
              </a:ext>
            </a:extLst>
          </p:cNvPr>
          <p:cNvSpPr/>
          <p:nvPr/>
        </p:nvSpPr>
        <p:spPr>
          <a:xfrm>
            <a:off x="409567" y="4140274"/>
            <a:ext cx="346822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200" dirty="0">
                <a:hlinkClick r:id="rId10"/>
              </a:rPr>
              <a:t>https://www.legifrance.gouv.fr/jorf/article_jo/JORFARTI000043957184</a:t>
            </a:r>
            <a:endParaRPr lang="nl-NL" sz="1200" dirty="0"/>
          </a:p>
          <a:p>
            <a:r>
              <a:rPr lang="nl-NL" sz="1200" dirty="0">
                <a:hlinkClick r:id="rId11"/>
              </a:rPr>
              <a:t>https://www.youtube.com/watch?v=yBtFtrI-9-4</a:t>
            </a:r>
            <a:endParaRPr lang="nl-NL" sz="1200" dirty="0"/>
          </a:p>
          <a:p>
            <a:br>
              <a:rPr lang="nl-NL" dirty="0"/>
            </a:br>
            <a:endParaRPr lang="nl-NL" dirty="0"/>
          </a:p>
          <a:p>
            <a:endParaRPr lang="nl-NL" dirty="0"/>
          </a:p>
          <a:p>
            <a:endParaRPr lang="en-NL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8B55733-BBAF-447F-B220-F34BB94AE80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39313" y="3945919"/>
            <a:ext cx="1507887" cy="850391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A3E1D4B-BF8C-4EC0-93A9-674496951E52}"/>
              </a:ext>
            </a:extLst>
          </p:cNvPr>
          <p:cNvCxnSpPr>
            <a:cxnSpLocks/>
          </p:cNvCxnSpPr>
          <p:nvPr/>
        </p:nvCxnSpPr>
        <p:spPr>
          <a:xfrm>
            <a:off x="2262677" y="3429000"/>
            <a:ext cx="4604654" cy="351553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17C1462-5EFF-4724-B3DC-AEA7CD1152EC}"/>
              </a:ext>
            </a:extLst>
          </p:cNvPr>
          <p:cNvCxnSpPr>
            <a:cxnSpLocks/>
          </p:cNvCxnSpPr>
          <p:nvPr/>
        </p:nvCxnSpPr>
        <p:spPr>
          <a:xfrm flipV="1">
            <a:off x="6969854" y="3703565"/>
            <a:ext cx="1023739" cy="1763170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172564B-E41C-4F1D-9E41-61200138AAC3}"/>
              </a:ext>
            </a:extLst>
          </p:cNvPr>
          <p:cNvSpPr txBox="1"/>
          <p:nvPr/>
        </p:nvSpPr>
        <p:spPr>
          <a:xfrm>
            <a:off x="396859" y="5156031"/>
            <a:ext cx="52232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b="1" dirty="0"/>
              <a:t>PT: 06-2014:</a:t>
            </a:r>
            <a:br>
              <a:rPr lang="nn-NO" b="1" dirty="0"/>
            </a:br>
            <a:r>
              <a:rPr lang="pt-BR" i="1" dirty="0"/>
              <a:t>Decreto Lei n.º 90/2014</a:t>
            </a:r>
            <a:br>
              <a:rPr lang="pt-BR" i="1" dirty="0"/>
            </a:br>
            <a:r>
              <a:rPr lang="pt-BR" sz="1200" i="1" dirty="0">
                <a:hlinkClick r:id="rId13"/>
              </a:rPr>
              <a:t>https://www.uve.pt/page/instalacao-posto-de-carregamento-num-condominio/</a:t>
            </a:r>
            <a:endParaRPr lang="pt-BR" sz="1200" i="1" dirty="0"/>
          </a:p>
          <a:p>
            <a:r>
              <a:rPr lang="pt-BR" sz="1200" i="1" dirty="0">
                <a:hlinkClick r:id="rId14"/>
              </a:rPr>
              <a:t>https://www.uve.pt/page/wp-content/uploads/2015/12/DecLei-n90-2014.pdf</a:t>
            </a:r>
            <a:endParaRPr lang="pt-BR" sz="1200" i="1" dirty="0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B1F0838-85A0-4F9C-9621-019CF189FD81}"/>
              </a:ext>
            </a:extLst>
          </p:cNvPr>
          <p:cNvCxnSpPr>
            <a:cxnSpLocks/>
          </p:cNvCxnSpPr>
          <p:nvPr/>
        </p:nvCxnSpPr>
        <p:spPr>
          <a:xfrm flipV="1">
            <a:off x="1987178" y="4796310"/>
            <a:ext cx="3813854" cy="553567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05CA310F-AEFA-4ACC-8C16-8908B61C2E5C}"/>
              </a:ext>
            </a:extLst>
          </p:cNvPr>
          <p:cNvSpPr txBox="1"/>
          <p:nvPr/>
        </p:nvSpPr>
        <p:spPr>
          <a:xfrm>
            <a:off x="11090364" y="108718"/>
            <a:ext cx="11678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Dec 2021</a:t>
            </a:r>
          </a:p>
        </p:txBody>
      </p:sp>
    </p:spTree>
    <p:extLst>
      <p:ext uri="{BB962C8B-B14F-4D97-AF65-F5344CB8AC3E}">
        <p14:creationId xmlns:p14="http://schemas.microsoft.com/office/powerpoint/2010/main" val="32513735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B3D9EA-26D6-4795-B866-E75E2687F9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945" y="917093"/>
            <a:ext cx="5560570" cy="4436625"/>
          </a:xfrm>
          <a:prstGeom prst="rect">
            <a:avLst/>
          </a:prstGeom>
        </p:spPr>
      </p:pic>
      <p:pic>
        <p:nvPicPr>
          <p:cNvPr id="1026" name="Picture 2" descr="Vereniging Elektrische Rijde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89" y="141833"/>
            <a:ext cx="1247775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DB6C567-D5CD-4814-9C13-6AB65F35FBAE}"/>
              </a:ext>
            </a:extLst>
          </p:cNvPr>
          <p:cNvSpPr txBox="1"/>
          <p:nvPr/>
        </p:nvSpPr>
        <p:spPr>
          <a:xfrm>
            <a:off x="1762539" y="201051"/>
            <a:ext cx="8666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“Right to charge” regulations for apartment owners in Europe:</a:t>
            </a:r>
            <a:endParaRPr lang="en-NL" sz="1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918439-EEF5-4249-8976-7F67674483B5}"/>
              </a:ext>
            </a:extLst>
          </p:cNvPr>
          <p:cNvSpPr txBox="1"/>
          <p:nvPr/>
        </p:nvSpPr>
        <p:spPr>
          <a:xfrm>
            <a:off x="429210" y="1054359"/>
            <a:ext cx="48612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NO: 2019/2020:</a:t>
            </a:r>
          </a:p>
          <a:p>
            <a:r>
              <a:rPr lang="nn-NO" dirty="0"/>
              <a:t>Prop. 144 L (2019–2020)</a:t>
            </a:r>
          </a:p>
          <a:p>
            <a:r>
              <a:rPr lang="nn-NO" dirty="0"/>
              <a:t>Endringar i burettslagslova mv. (rett til å setje opp ladepunkt for elbil, samanslåing av eigarseksjonssameige) (</a:t>
            </a:r>
            <a:r>
              <a:rPr lang="en-GB" dirty="0"/>
              <a:t>right to set up charging point for electric car) </a:t>
            </a:r>
          </a:p>
          <a:p>
            <a:endParaRPr lang="nn-NO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5F1FB09-A7C4-427E-A661-644246D6FFF5}"/>
              </a:ext>
            </a:extLst>
          </p:cNvPr>
          <p:cNvSpPr/>
          <p:nvPr/>
        </p:nvSpPr>
        <p:spPr>
          <a:xfrm>
            <a:off x="429210" y="2800008"/>
            <a:ext cx="47492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200" dirty="0">
                <a:hlinkClick r:id="rId5"/>
              </a:rPr>
              <a:t>https://www.regjeringen.no/no/dokumenter/prop.-144-l-20192020/id2765793/?ch=1</a:t>
            </a:r>
            <a:endParaRPr lang="nl-NL" sz="1200" dirty="0"/>
          </a:p>
          <a:p>
            <a:r>
              <a:rPr lang="nl-NL" sz="1200" dirty="0">
                <a:hlinkClick r:id="rId6"/>
              </a:rPr>
              <a:t>https://elbil.no/om-lading-i-borettslag-og-sameier/</a:t>
            </a:r>
            <a:endParaRPr lang="nl-NL" sz="1200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D2D9BAA-F060-4694-9141-66700DE35D65}"/>
              </a:ext>
            </a:extLst>
          </p:cNvPr>
          <p:cNvCxnSpPr>
            <a:cxnSpLocks/>
          </p:cNvCxnSpPr>
          <p:nvPr/>
        </p:nvCxnSpPr>
        <p:spPr>
          <a:xfrm>
            <a:off x="4516016" y="1425428"/>
            <a:ext cx="3051111" cy="644593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9A8303F-81F0-446E-81DA-C4DD50880F05}"/>
              </a:ext>
            </a:extLst>
          </p:cNvPr>
          <p:cNvSpPr txBox="1"/>
          <p:nvPr/>
        </p:nvSpPr>
        <p:spPr>
          <a:xfrm>
            <a:off x="425001" y="3583215"/>
            <a:ext cx="46046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/>
              <a:t>Vlaanderen</a:t>
            </a:r>
            <a:r>
              <a:rPr lang="en-GB" b="1" dirty="0"/>
              <a:t>: Wet op </a:t>
            </a:r>
            <a:r>
              <a:rPr lang="en-GB" b="1" dirty="0" err="1"/>
              <a:t>mede</a:t>
            </a:r>
            <a:r>
              <a:rPr lang="en-GB" b="1" dirty="0"/>
              <a:t> </a:t>
            </a:r>
            <a:r>
              <a:rPr lang="en-GB" b="1" dirty="0" err="1"/>
              <a:t>eigendom</a:t>
            </a:r>
            <a:r>
              <a:rPr lang="en-GB" b="1" dirty="0"/>
              <a:t> 01-2019 </a:t>
            </a:r>
            <a:r>
              <a:rPr lang="nl-NL" dirty="0"/>
              <a:t>BS 0207.2018 - art. 577-2, §10 BW</a:t>
            </a:r>
          </a:p>
          <a:p>
            <a:r>
              <a:rPr lang="nl-NL" sz="1200" i="1" dirty="0">
                <a:solidFill>
                  <a:srgbClr val="FF0000"/>
                </a:solidFill>
              </a:rPr>
              <a:t>individuele mede-eigenaars en erkende nutsoperatoren het wettelijke en kosteloze recht om kabels, leidingen en bijbehorende faciliteiten in of op de gemene delen aan te leggen, te onderhouden of te hernieuwen</a:t>
            </a:r>
          </a:p>
          <a:p>
            <a:r>
              <a:rPr lang="en-GB" sz="1200" dirty="0">
                <a:solidFill>
                  <a:schemeClr val="accent1">
                    <a:lumMod val="75000"/>
                  </a:schemeClr>
                </a:solidFill>
                <a:hlinkClick r:id="rId7"/>
              </a:rPr>
              <a:t>https://vcsyndic.be/pdf/Gecoordineerde%20versie%20WME%2018%2006%202018_2.pdf</a:t>
            </a:r>
            <a:endParaRPr lang="en-GB" sz="12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GB" sz="1200" u="sng" dirty="0">
                <a:solidFill>
                  <a:srgbClr val="0070C0"/>
                </a:solidFill>
              </a:rPr>
              <a:t>https://stroohm.be/laadpalen-in-mede-eigendom/</a:t>
            </a:r>
          </a:p>
          <a:p>
            <a:endParaRPr lang="en-GB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9471356-AC22-4489-8052-65FEB6FE4BF5}"/>
              </a:ext>
            </a:extLst>
          </p:cNvPr>
          <p:cNvSpPr/>
          <p:nvPr/>
        </p:nvSpPr>
        <p:spPr>
          <a:xfrm>
            <a:off x="405885" y="4686818"/>
            <a:ext cx="34682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nl-NL" dirty="0"/>
            </a:br>
            <a:endParaRPr lang="nl-NL" dirty="0"/>
          </a:p>
          <a:p>
            <a:endParaRPr lang="nl-NL" dirty="0"/>
          </a:p>
          <a:p>
            <a:endParaRPr lang="en-NL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A3E1D4B-BF8C-4EC0-93A9-674496951E52}"/>
              </a:ext>
            </a:extLst>
          </p:cNvPr>
          <p:cNvCxnSpPr>
            <a:cxnSpLocks/>
          </p:cNvCxnSpPr>
          <p:nvPr/>
        </p:nvCxnSpPr>
        <p:spPr>
          <a:xfrm flipV="1">
            <a:off x="5010539" y="3234331"/>
            <a:ext cx="2170924" cy="706398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AF716B66-F626-4C73-BB95-9365CFFF99C6}"/>
              </a:ext>
            </a:extLst>
          </p:cNvPr>
          <p:cNvSpPr txBox="1"/>
          <p:nvPr/>
        </p:nvSpPr>
        <p:spPr>
          <a:xfrm>
            <a:off x="6539553" y="5421433"/>
            <a:ext cx="554261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PL: 10-2021 </a:t>
            </a:r>
            <a:r>
              <a:rPr lang="en-GB" dirty="0"/>
              <a:t>The regulations will facilitate the installation of electric car charging points at the request of residents of a given building.</a:t>
            </a:r>
          </a:p>
          <a:p>
            <a:pPr fontAlgn="base"/>
            <a:r>
              <a:rPr lang="nn-NO" sz="1200" dirty="0">
                <a:hlinkClick r:id="rId8"/>
              </a:rPr>
              <a:t>https://www.gov.pl/web/klimat/projekt-ustawy-o-zmianie-ustawy-o-elektromobilnosci-i-paliwach-alternatywnych-przyjety-przez-rade-ministrow</a:t>
            </a:r>
            <a:endParaRPr lang="nn-NO" sz="1200" dirty="0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DA3BCC5-B6C2-4D01-B6EA-82F554229F67}"/>
              </a:ext>
            </a:extLst>
          </p:cNvPr>
          <p:cNvCxnSpPr>
            <a:cxnSpLocks/>
          </p:cNvCxnSpPr>
          <p:nvPr/>
        </p:nvCxnSpPr>
        <p:spPr>
          <a:xfrm flipV="1">
            <a:off x="6876661" y="3135406"/>
            <a:ext cx="1483569" cy="2297166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5759B73-50F3-444A-BFD1-8CE500A983AA}"/>
              </a:ext>
            </a:extLst>
          </p:cNvPr>
          <p:cNvCxnSpPr>
            <a:cxnSpLocks/>
          </p:cNvCxnSpPr>
          <p:nvPr/>
        </p:nvCxnSpPr>
        <p:spPr>
          <a:xfrm flipV="1">
            <a:off x="2708212" y="4686818"/>
            <a:ext cx="3554936" cy="1103587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CF2EA905-16D1-4391-9F1C-70E3E9E2834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0833" y="6452230"/>
            <a:ext cx="383914" cy="1609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A6C217-9910-49A7-BA79-4FA576F2BEBB}"/>
              </a:ext>
            </a:extLst>
          </p:cNvPr>
          <p:cNvSpPr txBox="1"/>
          <p:nvPr/>
        </p:nvSpPr>
        <p:spPr>
          <a:xfrm>
            <a:off x="425001" y="5432572"/>
            <a:ext cx="5039339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SP/Catalunya: </a:t>
            </a:r>
            <a:r>
              <a:rPr lang="nl-NL" b="1" dirty="0" err="1"/>
              <a:t>articles</a:t>
            </a:r>
            <a:r>
              <a:rPr lang="nl-NL" b="1" dirty="0"/>
              <a:t> 553-36 i </a:t>
            </a:r>
            <a:r>
              <a:rPr lang="en-NL" b="1" dirty="0"/>
              <a:t>553-25</a:t>
            </a:r>
            <a:endParaRPr lang="en-GB" b="1" dirty="0"/>
          </a:p>
          <a:p>
            <a:r>
              <a:rPr lang="nl-NL" sz="900" i="1" dirty="0" err="1">
                <a:solidFill>
                  <a:srgbClr val="FF0000"/>
                </a:solidFill>
              </a:rPr>
              <a:t>Qualsevol</a:t>
            </a:r>
            <a:r>
              <a:rPr lang="nl-NL" sz="900" i="1" dirty="0">
                <a:solidFill>
                  <a:srgbClr val="FF0000"/>
                </a:solidFill>
              </a:rPr>
              <a:t> veí té </a:t>
            </a:r>
            <a:r>
              <a:rPr lang="nl-NL" sz="900" i="1" dirty="0" err="1">
                <a:solidFill>
                  <a:srgbClr val="FF0000"/>
                </a:solidFill>
              </a:rPr>
              <a:t>dret</a:t>
            </a:r>
            <a:r>
              <a:rPr lang="nl-NL" sz="900" i="1" dirty="0">
                <a:solidFill>
                  <a:srgbClr val="FF0000"/>
                </a:solidFill>
              </a:rPr>
              <a:t> a </a:t>
            </a:r>
            <a:r>
              <a:rPr lang="nl-NL" sz="900" i="1" dirty="0" err="1">
                <a:solidFill>
                  <a:srgbClr val="FF0000"/>
                </a:solidFill>
              </a:rPr>
              <a:t>poder</a:t>
            </a:r>
            <a:r>
              <a:rPr lang="nl-NL" sz="900" i="1" dirty="0">
                <a:solidFill>
                  <a:srgbClr val="FF0000"/>
                </a:solidFill>
              </a:rPr>
              <a:t> </a:t>
            </a:r>
            <a:r>
              <a:rPr lang="nl-NL" sz="900" i="1" dirty="0" err="1">
                <a:solidFill>
                  <a:srgbClr val="FF0000"/>
                </a:solidFill>
              </a:rPr>
              <a:t>carregar</a:t>
            </a:r>
            <a:r>
              <a:rPr lang="nl-NL" sz="900" i="1" dirty="0">
                <a:solidFill>
                  <a:srgbClr val="FF0000"/>
                </a:solidFill>
              </a:rPr>
              <a:t> el vehicle </a:t>
            </a:r>
            <a:r>
              <a:rPr lang="nl-NL" sz="900" i="1" dirty="0" err="1">
                <a:solidFill>
                  <a:srgbClr val="FF0000"/>
                </a:solidFill>
              </a:rPr>
              <a:t>elèctric</a:t>
            </a:r>
            <a:r>
              <a:rPr lang="nl-NL" sz="900" i="1" dirty="0">
                <a:solidFill>
                  <a:srgbClr val="FF0000"/>
                </a:solidFill>
              </a:rPr>
              <a:t> a la </a:t>
            </a:r>
            <a:r>
              <a:rPr lang="nl-NL" sz="900" i="1" dirty="0" err="1">
                <a:solidFill>
                  <a:srgbClr val="FF0000"/>
                </a:solidFill>
              </a:rPr>
              <a:t>seva</a:t>
            </a:r>
            <a:r>
              <a:rPr lang="nl-NL" sz="900" i="1" dirty="0">
                <a:solidFill>
                  <a:srgbClr val="FF0000"/>
                </a:solidFill>
              </a:rPr>
              <a:t> </a:t>
            </a:r>
            <a:r>
              <a:rPr lang="nl-NL" sz="900" i="1" dirty="0" err="1">
                <a:solidFill>
                  <a:srgbClr val="FF0000"/>
                </a:solidFill>
              </a:rPr>
              <a:t>plaça</a:t>
            </a:r>
            <a:r>
              <a:rPr lang="nl-NL" sz="900" i="1" dirty="0">
                <a:solidFill>
                  <a:srgbClr val="FF0000"/>
                </a:solidFill>
              </a:rPr>
              <a:t> </a:t>
            </a:r>
            <a:r>
              <a:rPr lang="nl-NL" sz="900" i="1" dirty="0" err="1">
                <a:solidFill>
                  <a:srgbClr val="FF0000"/>
                </a:solidFill>
              </a:rPr>
              <a:t>d’aparcament</a:t>
            </a:r>
            <a:r>
              <a:rPr lang="nl-NL" sz="900" i="1" dirty="0">
                <a:solidFill>
                  <a:srgbClr val="FF0000"/>
                </a:solidFill>
              </a:rPr>
              <a:t>. </a:t>
            </a:r>
            <a:r>
              <a:rPr lang="nl-NL" sz="900" i="1" dirty="0" err="1">
                <a:solidFill>
                  <a:srgbClr val="FF0000"/>
                </a:solidFill>
              </a:rPr>
              <a:t>Només</a:t>
            </a:r>
            <a:r>
              <a:rPr lang="nl-NL" sz="900" i="1" dirty="0">
                <a:solidFill>
                  <a:srgbClr val="FF0000"/>
                </a:solidFill>
              </a:rPr>
              <a:t> cal que </a:t>
            </a:r>
            <a:r>
              <a:rPr lang="nl-NL" sz="900" i="1" dirty="0" err="1">
                <a:solidFill>
                  <a:srgbClr val="FF0000"/>
                </a:solidFill>
              </a:rPr>
              <a:t>comuniqui</a:t>
            </a:r>
            <a:r>
              <a:rPr lang="nl-NL" sz="900" i="1" dirty="0">
                <a:solidFill>
                  <a:srgbClr val="FF0000"/>
                </a:solidFill>
              </a:rPr>
              <a:t> per </a:t>
            </a:r>
            <a:r>
              <a:rPr lang="nl-NL" sz="900" i="1" dirty="0" err="1">
                <a:solidFill>
                  <a:srgbClr val="FF0000"/>
                </a:solidFill>
              </a:rPr>
              <a:t>escrit</a:t>
            </a:r>
            <a:r>
              <a:rPr lang="nl-NL" sz="900" i="1" dirty="0">
                <a:solidFill>
                  <a:srgbClr val="FF0000"/>
                </a:solidFill>
              </a:rPr>
              <a:t> al president o a </a:t>
            </a:r>
            <a:r>
              <a:rPr lang="nl-NL" sz="900" i="1" dirty="0" err="1">
                <a:solidFill>
                  <a:srgbClr val="FF0000"/>
                </a:solidFill>
              </a:rPr>
              <a:t>l’administrador</a:t>
            </a:r>
            <a:r>
              <a:rPr lang="nl-NL" sz="900" i="1" dirty="0">
                <a:solidFill>
                  <a:srgbClr val="FF0000"/>
                </a:solidFill>
              </a:rPr>
              <a:t> de la </a:t>
            </a:r>
            <a:r>
              <a:rPr lang="nl-NL" sz="900" i="1" dirty="0" err="1">
                <a:solidFill>
                  <a:srgbClr val="FF0000"/>
                </a:solidFill>
              </a:rPr>
              <a:t>comunitat</a:t>
            </a:r>
            <a:r>
              <a:rPr lang="nl-NL" sz="900" i="1" dirty="0">
                <a:solidFill>
                  <a:srgbClr val="FF0000"/>
                </a:solidFill>
              </a:rPr>
              <a:t> de </a:t>
            </a:r>
            <a:r>
              <a:rPr lang="nl-NL" sz="900" i="1" dirty="0" err="1">
                <a:solidFill>
                  <a:srgbClr val="FF0000"/>
                </a:solidFill>
              </a:rPr>
              <a:t>propietaris</a:t>
            </a:r>
            <a:r>
              <a:rPr lang="nl-NL" sz="900" i="1" dirty="0">
                <a:solidFill>
                  <a:srgbClr val="FF0000"/>
                </a:solidFill>
              </a:rPr>
              <a:t> la </a:t>
            </a:r>
            <a:r>
              <a:rPr lang="nl-NL" sz="900" i="1" dirty="0" err="1">
                <a:solidFill>
                  <a:srgbClr val="FF0000"/>
                </a:solidFill>
              </a:rPr>
              <a:t>intenció</a:t>
            </a:r>
            <a:r>
              <a:rPr lang="nl-NL" sz="900" i="1" dirty="0">
                <a:solidFill>
                  <a:srgbClr val="FF0000"/>
                </a:solidFill>
              </a:rPr>
              <a:t> </a:t>
            </a:r>
            <a:r>
              <a:rPr lang="nl-NL" sz="900" i="1" dirty="0" err="1">
                <a:solidFill>
                  <a:srgbClr val="FF0000"/>
                </a:solidFill>
              </a:rPr>
              <a:t>d’instal·lar</a:t>
            </a:r>
            <a:r>
              <a:rPr lang="nl-NL" sz="900" i="1" dirty="0">
                <a:solidFill>
                  <a:srgbClr val="FF0000"/>
                </a:solidFill>
              </a:rPr>
              <a:t> </a:t>
            </a:r>
            <a:r>
              <a:rPr lang="nl-NL" sz="900" i="1" dirty="0" err="1">
                <a:solidFill>
                  <a:srgbClr val="FF0000"/>
                </a:solidFill>
              </a:rPr>
              <a:t>un</a:t>
            </a:r>
            <a:r>
              <a:rPr lang="nl-NL" sz="900" i="1" dirty="0">
                <a:solidFill>
                  <a:srgbClr val="FF0000"/>
                </a:solidFill>
              </a:rPr>
              <a:t> punt de </a:t>
            </a:r>
            <a:r>
              <a:rPr lang="nl-NL" sz="900" i="1" dirty="0" err="1">
                <a:solidFill>
                  <a:srgbClr val="FF0000"/>
                </a:solidFill>
              </a:rPr>
              <a:t>càrrega</a:t>
            </a:r>
            <a:r>
              <a:rPr lang="nl-NL" sz="900" i="1" dirty="0">
                <a:solidFill>
                  <a:srgbClr val="FF0000"/>
                </a:solidFill>
              </a:rPr>
              <a:t> i </a:t>
            </a:r>
            <a:r>
              <a:rPr lang="nl-NL" sz="900" i="1" dirty="0" err="1">
                <a:solidFill>
                  <a:srgbClr val="FF0000"/>
                </a:solidFill>
              </a:rPr>
              <a:t>enviar</a:t>
            </a:r>
            <a:r>
              <a:rPr lang="nl-NL" sz="900" i="1" dirty="0">
                <a:solidFill>
                  <a:srgbClr val="FF0000"/>
                </a:solidFill>
              </a:rPr>
              <a:t> el </a:t>
            </a:r>
            <a:r>
              <a:rPr lang="nl-NL" sz="900" i="1" dirty="0" err="1">
                <a:solidFill>
                  <a:srgbClr val="FF0000"/>
                </a:solidFill>
              </a:rPr>
              <a:t>projecte</a:t>
            </a:r>
            <a:r>
              <a:rPr lang="nl-NL" sz="900" i="1" dirty="0">
                <a:solidFill>
                  <a:srgbClr val="FF0000"/>
                </a:solidFill>
              </a:rPr>
              <a:t> </a:t>
            </a:r>
            <a:r>
              <a:rPr lang="nl-NL" sz="900" i="1" dirty="0" err="1">
                <a:solidFill>
                  <a:srgbClr val="FF0000"/>
                </a:solidFill>
              </a:rPr>
              <a:t>tècnic</a:t>
            </a:r>
            <a:r>
              <a:rPr lang="nl-NL" sz="900" i="1" dirty="0">
                <a:solidFill>
                  <a:srgbClr val="FF0000"/>
                </a:solidFill>
              </a:rPr>
              <a:t> </a:t>
            </a:r>
            <a:r>
              <a:rPr lang="nl-NL" sz="900" i="1" dirty="0" err="1">
                <a:solidFill>
                  <a:srgbClr val="FF0000"/>
                </a:solidFill>
              </a:rPr>
              <a:t>amb</a:t>
            </a:r>
            <a:r>
              <a:rPr lang="nl-NL" sz="900" i="1" dirty="0">
                <a:solidFill>
                  <a:srgbClr val="FF0000"/>
                </a:solidFill>
              </a:rPr>
              <a:t> 30 dies </a:t>
            </a:r>
            <a:r>
              <a:rPr lang="nl-NL" sz="900" i="1" dirty="0" err="1">
                <a:solidFill>
                  <a:srgbClr val="FF0000"/>
                </a:solidFill>
              </a:rPr>
              <a:t>d’antelació</a:t>
            </a:r>
            <a:r>
              <a:rPr lang="nl-NL" sz="900" i="1" dirty="0">
                <a:solidFill>
                  <a:srgbClr val="FF0000"/>
                </a:solidFill>
              </a:rPr>
              <a:t> a </a:t>
            </a:r>
            <a:r>
              <a:rPr lang="nl-NL" sz="900" i="1" dirty="0" err="1">
                <a:solidFill>
                  <a:srgbClr val="FF0000"/>
                </a:solidFill>
              </a:rPr>
              <a:t>l’inici</a:t>
            </a:r>
            <a:r>
              <a:rPr lang="nl-NL" sz="900" i="1" dirty="0">
                <a:solidFill>
                  <a:srgbClr val="FF0000"/>
                </a:solidFill>
              </a:rPr>
              <a:t> de </a:t>
            </a:r>
            <a:r>
              <a:rPr lang="nl-NL" sz="900" i="1" dirty="0" err="1">
                <a:solidFill>
                  <a:srgbClr val="FF0000"/>
                </a:solidFill>
              </a:rPr>
              <a:t>l’obra</a:t>
            </a:r>
            <a:br>
              <a:rPr lang="en-GB" sz="800" dirty="0"/>
            </a:br>
            <a:r>
              <a:rPr lang="en-GB" sz="1200" dirty="0">
                <a:hlinkClick r:id="rId10"/>
              </a:rPr>
              <a:t>http://icaen.gencat.cat/web/.content/10_ICAEN/17_publicacions_informes/14_coleccio_RecomanacionsICAEN/arxius/R01_Installacio_PdR_VE_aparcaments_comunitaris.pdf</a:t>
            </a:r>
            <a:endParaRPr lang="en-GB" sz="1200" dirty="0"/>
          </a:p>
          <a:p>
            <a:r>
              <a:rPr lang="en-GB" dirty="0"/>
              <a:t> </a:t>
            </a:r>
            <a:endParaRPr lang="en-NL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1A9284A-696D-4B46-A9E7-C3E694664C4F}"/>
              </a:ext>
            </a:extLst>
          </p:cNvPr>
          <p:cNvSpPr txBox="1"/>
          <p:nvPr/>
        </p:nvSpPr>
        <p:spPr>
          <a:xfrm>
            <a:off x="11090364" y="108718"/>
            <a:ext cx="11678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Dec 2021</a:t>
            </a:r>
          </a:p>
        </p:txBody>
      </p:sp>
    </p:spTree>
    <p:extLst>
      <p:ext uri="{BB962C8B-B14F-4D97-AF65-F5344CB8AC3E}">
        <p14:creationId xmlns:p14="http://schemas.microsoft.com/office/powerpoint/2010/main" val="4858985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6202" y="6528634"/>
            <a:ext cx="383914" cy="16092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403306" y="6477635"/>
            <a:ext cx="128336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70C1"/>
                </a:solidFill>
                <a:latin typeface="CIDFont+F2"/>
              </a:rPr>
              <a:t>Laden en VVE</a:t>
            </a:r>
            <a:endParaRPr lang="en-US" sz="1200" dirty="0"/>
          </a:p>
        </p:txBody>
      </p:sp>
      <p:pic>
        <p:nvPicPr>
          <p:cNvPr id="1026" name="Picture 2" descr="Vereniging Elektrische Rijde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89" y="141833"/>
            <a:ext cx="1247775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905876" y="1327145"/>
            <a:ext cx="9933574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0" i="0" u="none" strike="noStrike" baseline="0" dirty="0"/>
              <a:t>• </a:t>
            </a:r>
            <a:r>
              <a:rPr lang="en-US" sz="2000" b="0" i="0" u="none" strike="noStrike" baseline="0" dirty="0" err="1"/>
              <a:t>ongenuanceerde</a:t>
            </a:r>
            <a:r>
              <a:rPr lang="en-US" sz="2000" b="0" i="0" u="none" strike="noStrike" baseline="0" dirty="0"/>
              <a:t> </a:t>
            </a:r>
            <a:r>
              <a:rPr lang="en-US" sz="2000" b="0" i="0" u="none" strike="noStrike" baseline="0" dirty="0" err="1"/>
              <a:t>berichtgeving</a:t>
            </a:r>
            <a:r>
              <a:rPr lang="en-US" sz="2000" b="0" i="0" u="none" strike="noStrike" baseline="0" dirty="0"/>
              <a:t> in de media</a:t>
            </a:r>
            <a:r>
              <a:rPr lang="en-US" sz="2000" dirty="0"/>
              <a:t>:</a:t>
            </a:r>
            <a:br>
              <a:rPr lang="en-US" sz="2000" dirty="0"/>
            </a:br>
            <a:endParaRPr lang="en-US" sz="2000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dirty="0" err="1"/>
              <a:t>Kassa</a:t>
            </a:r>
            <a:r>
              <a:rPr lang="en-US" sz="2000" dirty="0"/>
              <a:t> </a:t>
            </a:r>
            <a:r>
              <a:rPr lang="en-US" sz="2000" dirty="0" err="1"/>
              <a:t>uitzending</a:t>
            </a:r>
            <a:r>
              <a:rPr lang="en-US" sz="2000" dirty="0"/>
              <a:t> 2020 over </a:t>
            </a:r>
            <a:r>
              <a:rPr lang="en-US" sz="2000" dirty="0" err="1"/>
              <a:t>brandgevaarlijke</a:t>
            </a:r>
            <a:r>
              <a:rPr lang="en-US" sz="2000" dirty="0"/>
              <a:t> “</a:t>
            </a:r>
            <a:r>
              <a:rPr lang="en-US" sz="2000" dirty="0" err="1"/>
              <a:t>elektrische</a:t>
            </a:r>
            <a:r>
              <a:rPr lang="en-US" sz="2000" dirty="0"/>
              <a:t> auto’s”:</a:t>
            </a:r>
            <a:br>
              <a:rPr lang="en-US" sz="2000" dirty="0"/>
            </a:br>
            <a:r>
              <a:rPr lang="en-US" sz="2000" dirty="0" err="1"/>
              <a:t>Uitzending</a:t>
            </a:r>
            <a:r>
              <a:rPr lang="en-US" sz="2000" dirty="0"/>
              <a:t> </a:t>
            </a:r>
            <a:r>
              <a:rPr lang="en-US" sz="2000" dirty="0" err="1"/>
              <a:t>ging</a:t>
            </a:r>
            <a:r>
              <a:rPr lang="en-US" sz="2000" dirty="0"/>
              <a:t> </a:t>
            </a:r>
            <a:r>
              <a:rPr lang="en-US" sz="2000" dirty="0" err="1"/>
              <a:t>alleen</a:t>
            </a:r>
            <a:r>
              <a:rPr lang="en-US" sz="2000" dirty="0"/>
              <a:t> over </a:t>
            </a:r>
            <a:r>
              <a:rPr lang="en-US" sz="2000" dirty="0" err="1"/>
              <a:t>golfkarren</a:t>
            </a:r>
            <a:r>
              <a:rPr lang="en-US" sz="2000" dirty="0"/>
              <a:t>/</a:t>
            </a:r>
            <a:r>
              <a:rPr lang="en-US" sz="2000" dirty="0" err="1"/>
              <a:t>scootmobiels</a:t>
            </a:r>
            <a:r>
              <a:rPr lang="en-US" sz="2000" dirty="0"/>
              <a:t> </a:t>
            </a:r>
            <a:r>
              <a:rPr lang="en-US" sz="2000" dirty="0" err="1"/>
              <a:t>e.d.</a:t>
            </a:r>
            <a:r>
              <a:rPr lang="en-US" sz="2000" dirty="0"/>
              <a:t>  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2000" dirty="0"/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2000" dirty="0"/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2000" dirty="0"/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2000" dirty="0"/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2000" dirty="0"/>
          </a:p>
          <a:p>
            <a:endParaRPr lang="en-US" sz="2000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dirty="0"/>
              <a:t>Twee </a:t>
            </a:r>
            <a:r>
              <a:rPr lang="en-US" sz="2000" dirty="0" err="1"/>
              <a:t>vervolguitzendingen</a:t>
            </a:r>
            <a:r>
              <a:rPr lang="en-US" sz="2000" dirty="0"/>
              <a:t> over </a:t>
            </a:r>
            <a:r>
              <a:rPr lang="en-US" sz="2000" dirty="0" err="1"/>
              <a:t>hetzelfde</a:t>
            </a:r>
            <a:r>
              <a:rPr lang="en-US" sz="2000" dirty="0"/>
              <a:t> </a:t>
            </a:r>
            <a:r>
              <a:rPr lang="en-US" sz="2000" dirty="0" err="1"/>
              <a:t>onderwerp</a:t>
            </a:r>
            <a:r>
              <a:rPr lang="en-US" sz="2000" dirty="0"/>
              <a:t>:</a:t>
            </a:r>
            <a:br>
              <a:rPr lang="en-US" sz="2000" dirty="0"/>
            </a:br>
            <a:r>
              <a:rPr lang="en-US" sz="2000" dirty="0" err="1"/>
              <a:t>Alleen</a:t>
            </a:r>
            <a:r>
              <a:rPr lang="en-US" sz="2000" dirty="0"/>
              <a:t> </a:t>
            </a:r>
            <a:r>
              <a:rPr lang="en-US" sz="2000" dirty="0" err="1"/>
              <a:t>verslag</a:t>
            </a:r>
            <a:r>
              <a:rPr lang="en-US" sz="2000" dirty="0"/>
              <a:t> van </a:t>
            </a:r>
            <a:r>
              <a:rPr lang="en-US" sz="2000" dirty="0" err="1"/>
              <a:t>brandbare</a:t>
            </a:r>
            <a:r>
              <a:rPr lang="en-US" sz="2000" dirty="0"/>
              <a:t> </a:t>
            </a:r>
            <a:r>
              <a:rPr lang="en-US" sz="2000" dirty="0" err="1"/>
              <a:t>materialen</a:t>
            </a:r>
            <a:r>
              <a:rPr lang="en-US" sz="2000" dirty="0"/>
              <a:t> in garages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slechte</a:t>
            </a:r>
            <a:r>
              <a:rPr lang="en-US" sz="2000" dirty="0"/>
              <a:t>/</a:t>
            </a:r>
            <a:r>
              <a:rPr lang="en-US" sz="2000" dirty="0" err="1"/>
              <a:t>oude</a:t>
            </a:r>
            <a:r>
              <a:rPr lang="en-US" sz="2000" dirty="0"/>
              <a:t> </a:t>
            </a:r>
            <a:r>
              <a:rPr lang="en-US" sz="2000" dirty="0" err="1"/>
              <a:t>luchtventilatie</a:t>
            </a:r>
            <a:r>
              <a:rPr lang="en-US" sz="2000" dirty="0"/>
              <a:t>.</a:t>
            </a:r>
          </a:p>
          <a:p>
            <a:endParaRPr lang="en-US" sz="2000" dirty="0"/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sz="2000" dirty="0" err="1">
                <a:sym typeface="Wingdings" panose="05000000000000000000" pitchFamily="2" charset="2"/>
              </a:rPr>
              <a:t>Gevolg</a:t>
            </a:r>
            <a:r>
              <a:rPr lang="en-US" sz="2000" dirty="0">
                <a:sym typeface="Wingdings" panose="05000000000000000000" pitchFamily="2" charset="2"/>
              </a:rPr>
              <a:t>:</a:t>
            </a:r>
            <a:br>
              <a:rPr lang="en-US" sz="2000" dirty="0">
                <a:sym typeface="Wingdings" panose="05000000000000000000" pitchFamily="2" charset="2"/>
              </a:rPr>
            </a:br>
            <a:r>
              <a:rPr lang="nl-NL" sz="2000" dirty="0"/>
              <a:t>”Wij hebben een totaalverbod ingesteld voor elektrische auto’s na verhalen in de media”</a:t>
            </a:r>
            <a:br>
              <a:rPr lang="nl-NL" sz="2000" dirty="0"/>
            </a:br>
            <a:r>
              <a:rPr lang="nl-NL" sz="2000" dirty="0">
                <a:solidFill>
                  <a:schemeClr val="accent1"/>
                </a:solidFill>
              </a:rPr>
              <a:t> Maar: </a:t>
            </a:r>
            <a:r>
              <a:rPr lang="nl-NL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“E-bikes en </a:t>
            </a:r>
            <a:r>
              <a:rPr lang="nl-NL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scootmobiels</a:t>
            </a:r>
            <a:r>
              <a:rPr lang="nl-NL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- </a:t>
            </a:r>
            <a:r>
              <a:rPr lang="nl-NL" sz="20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er wonen met name ouderen</a:t>
            </a:r>
            <a:r>
              <a:rPr lang="nl-NL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- zijn wel toegestaan.”</a:t>
            </a:r>
          </a:p>
          <a:p>
            <a:pPr lvl="1"/>
            <a:r>
              <a:rPr lang="nl-NL" sz="1400" dirty="0">
                <a:solidFill>
                  <a:schemeClr val="accent1"/>
                </a:solidFill>
              </a:rPr>
              <a:t>https://www.ad.nl/auto/appartementencomplexen-weigeren-elektrische-autos-in-garage-uit-vrees-voor-brand~a9b88e19/</a:t>
            </a:r>
          </a:p>
          <a:p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47309" y="219104"/>
            <a:ext cx="19954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•  (brand)</a:t>
            </a:r>
            <a:r>
              <a:rPr lang="en-US" dirty="0" err="1"/>
              <a:t>veiligheid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9942" y="2701863"/>
            <a:ext cx="2697952" cy="15112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6707" y="2690977"/>
            <a:ext cx="2678288" cy="15112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53462" y="55373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6827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9762" y="6528634"/>
            <a:ext cx="383914" cy="16092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526866" y="6477635"/>
            <a:ext cx="128336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70C1"/>
                </a:solidFill>
                <a:latin typeface="CIDFont+F2"/>
              </a:rPr>
              <a:t>Laden en VVE</a:t>
            </a:r>
            <a:endParaRPr lang="en-US" sz="1200" dirty="0"/>
          </a:p>
        </p:txBody>
      </p:sp>
      <p:pic>
        <p:nvPicPr>
          <p:cNvPr id="1026" name="Picture 2" descr="Vereniging Elektrische Rijde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89" y="141833"/>
            <a:ext cx="1247775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905876" y="1327145"/>
            <a:ext cx="993357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0" i="0" u="none" strike="noStrike" baseline="0" dirty="0"/>
              <a:t>• media bias</a:t>
            </a:r>
            <a:r>
              <a:rPr lang="en-US" sz="2000" dirty="0"/>
              <a:t>:</a:t>
            </a:r>
            <a:br>
              <a:rPr lang="en-US" sz="2000" dirty="0"/>
            </a:br>
            <a:endParaRPr lang="en-US" sz="2000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dirty="0" err="1"/>
              <a:t>Bij</a:t>
            </a:r>
            <a:r>
              <a:rPr lang="en-US" sz="2000" dirty="0"/>
              <a:t> </a:t>
            </a:r>
            <a:r>
              <a:rPr lang="en-US" sz="2000" dirty="0" err="1"/>
              <a:t>verdenking</a:t>
            </a:r>
            <a:r>
              <a:rPr lang="en-US" sz="2000" dirty="0"/>
              <a:t> van </a:t>
            </a:r>
            <a:r>
              <a:rPr lang="en-US" sz="2000" dirty="0" err="1"/>
              <a:t>een</a:t>
            </a:r>
            <a:r>
              <a:rPr lang="en-US" sz="2000" dirty="0"/>
              <a:t> brand in </a:t>
            </a:r>
            <a:r>
              <a:rPr lang="en-US" sz="2000" dirty="0" err="1"/>
              <a:t>een</a:t>
            </a:r>
            <a:r>
              <a:rPr lang="en-US" sz="2000" dirty="0"/>
              <a:t> </a:t>
            </a:r>
            <a:r>
              <a:rPr lang="en-US" sz="2000" dirty="0" err="1"/>
              <a:t>elektrische</a:t>
            </a:r>
            <a:r>
              <a:rPr lang="en-US" sz="2000" dirty="0"/>
              <a:t> auto </a:t>
            </a:r>
            <a:r>
              <a:rPr lang="en-US" sz="2000" dirty="0" err="1"/>
              <a:t>wordt</a:t>
            </a:r>
            <a:r>
              <a:rPr lang="en-US" sz="2000" dirty="0"/>
              <a:t> al </a:t>
            </a:r>
            <a:r>
              <a:rPr lang="en-US" sz="2000" dirty="0" err="1"/>
              <a:t>snel</a:t>
            </a:r>
            <a:r>
              <a:rPr lang="en-US" sz="2000" dirty="0"/>
              <a:t> in de media </a:t>
            </a:r>
            <a:r>
              <a:rPr lang="en-US" sz="2000" dirty="0" err="1"/>
              <a:t>bericht</a:t>
            </a:r>
            <a:endParaRPr lang="en-US" sz="2000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dirty="0" err="1"/>
              <a:t>Rectificatie</a:t>
            </a:r>
            <a:r>
              <a:rPr lang="en-US" sz="2000" dirty="0"/>
              <a:t> </a:t>
            </a:r>
            <a:r>
              <a:rPr lang="en-US" sz="2000" dirty="0" err="1"/>
              <a:t>volgt</a:t>
            </a:r>
            <a:r>
              <a:rPr lang="en-US" sz="2000" dirty="0"/>
              <a:t> </a:t>
            </a:r>
            <a:r>
              <a:rPr lang="en-US" sz="2000" dirty="0" err="1"/>
              <a:t>als</a:t>
            </a:r>
            <a:r>
              <a:rPr lang="en-US" sz="2000" dirty="0"/>
              <a:t> </a:t>
            </a:r>
            <a:r>
              <a:rPr lang="en-US" sz="2000" dirty="0" err="1"/>
              <a:t>klein</a:t>
            </a:r>
            <a:r>
              <a:rPr lang="en-US" sz="2000" dirty="0"/>
              <a:t> </a:t>
            </a:r>
            <a:r>
              <a:rPr lang="en-US" sz="2000" dirty="0" err="1"/>
              <a:t>bericht</a:t>
            </a:r>
            <a:r>
              <a:rPr lang="en-US" sz="2000" dirty="0"/>
              <a:t> of </a:t>
            </a:r>
            <a:r>
              <a:rPr lang="en-US" sz="2000" dirty="0" err="1"/>
              <a:t>zelfs</a:t>
            </a:r>
            <a:r>
              <a:rPr lang="en-US" sz="2000" dirty="0"/>
              <a:t> </a:t>
            </a:r>
            <a:r>
              <a:rPr lang="en-US" sz="2000" dirty="0" err="1"/>
              <a:t>helemaal</a:t>
            </a:r>
            <a:r>
              <a:rPr lang="en-US" sz="2000" dirty="0"/>
              <a:t> </a:t>
            </a:r>
            <a:r>
              <a:rPr lang="en-US" sz="2000" dirty="0" err="1"/>
              <a:t>niet</a:t>
            </a:r>
            <a:r>
              <a:rPr lang="en-US" sz="2000" dirty="0"/>
              <a:t>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2000" dirty="0"/>
          </a:p>
          <a:p>
            <a:br>
              <a:rPr lang="en-US" sz="2000" dirty="0"/>
            </a:br>
            <a:endParaRPr lang="en-US" sz="2000" dirty="0"/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br>
              <a:rPr lang="en-US" sz="2000" dirty="0"/>
            </a:br>
            <a:endParaRPr lang="en-US" sz="2000" dirty="0"/>
          </a:p>
          <a:p>
            <a:br>
              <a:rPr lang="en-US" sz="2000" b="0" i="0" u="none" strike="noStrike" dirty="0"/>
            </a:br>
            <a:endParaRPr lang="en-US" sz="2000" dirty="0"/>
          </a:p>
        </p:txBody>
      </p:sp>
      <p:sp>
        <p:nvSpPr>
          <p:cNvPr id="8" name="Rectangle 7"/>
          <p:cNvSpPr/>
          <p:nvPr/>
        </p:nvSpPr>
        <p:spPr>
          <a:xfrm>
            <a:off x="1847309" y="219104"/>
            <a:ext cx="19954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•  (brand)</a:t>
            </a:r>
            <a:r>
              <a:rPr lang="en-US" dirty="0" err="1"/>
              <a:t>veiligheid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597" y="5446225"/>
            <a:ext cx="9944100" cy="9239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7802" y="2880025"/>
            <a:ext cx="1883945" cy="24974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90724" y="2864840"/>
            <a:ext cx="2258923" cy="250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3673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6202" y="6528634"/>
            <a:ext cx="383914" cy="16092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403306" y="6477635"/>
            <a:ext cx="128336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70C1"/>
                </a:solidFill>
                <a:latin typeface="CIDFont+F2"/>
              </a:rPr>
              <a:t>Laden en VVE</a:t>
            </a:r>
            <a:endParaRPr lang="en-US" sz="1200" dirty="0"/>
          </a:p>
        </p:txBody>
      </p:sp>
      <p:pic>
        <p:nvPicPr>
          <p:cNvPr id="1026" name="Picture 2" descr="Vereniging Elektrische Rijde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89" y="141833"/>
            <a:ext cx="1247775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847309" y="219104"/>
            <a:ext cx="19954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•  (brand)</a:t>
            </a:r>
            <a:r>
              <a:rPr lang="en-US" dirty="0" err="1"/>
              <a:t>veiligheid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F05D42F-F660-6401-A9D2-7A644AA59B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434" y="907027"/>
            <a:ext cx="7470509" cy="388487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44176C4-39BC-7D96-54DC-CED72B888D04}"/>
              </a:ext>
            </a:extLst>
          </p:cNvPr>
          <p:cNvSpPr txBox="1"/>
          <p:nvPr/>
        </p:nvSpPr>
        <p:spPr>
          <a:xfrm>
            <a:off x="345434" y="5050971"/>
            <a:ext cx="73616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ym typeface="Wingdings" panose="05000000000000000000" pitchFamily="2" charset="2"/>
              </a:rPr>
              <a:t>Later </a:t>
            </a:r>
            <a:r>
              <a:rPr lang="en-GB" sz="2000" dirty="0" err="1">
                <a:sym typeface="Wingdings" panose="05000000000000000000" pitchFamily="2" charset="2"/>
              </a:rPr>
              <a:t>bleek</a:t>
            </a:r>
            <a:r>
              <a:rPr lang="en-GB" sz="2000" dirty="0">
                <a:sym typeface="Wingdings" panose="05000000000000000000" pitchFamily="2" charset="2"/>
              </a:rPr>
              <a:t>:</a:t>
            </a:r>
            <a:br>
              <a:rPr lang="en-GB" sz="2000" dirty="0">
                <a:sym typeface="Wingdings" panose="05000000000000000000" pitchFamily="2" charset="2"/>
              </a:rPr>
            </a:br>
            <a:br>
              <a:rPr lang="en-GB" sz="2000" dirty="0">
                <a:sym typeface="Wingdings" panose="05000000000000000000" pitchFamily="2" charset="2"/>
              </a:rPr>
            </a:br>
            <a:r>
              <a:rPr lang="en-GB" sz="2000" dirty="0">
                <a:sym typeface="Wingdings" panose="05000000000000000000" pitchFamily="2" charset="2"/>
              </a:rPr>
              <a:t> B</a:t>
            </a:r>
            <a:r>
              <a:rPr lang="en-GB" sz="2000" dirty="0"/>
              <a:t>attery pack was </a:t>
            </a:r>
            <a:r>
              <a:rPr lang="en-GB" sz="2000" dirty="0" err="1"/>
              <a:t>verwijderd</a:t>
            </a:r>
            <a:endParaRPr lang="en-GB" sz="2000" dirty="0"/>
          </a:p>
          <a:p>
            <a:r>
              <a:rPr lang="en-GB" sz="2000" dirty="0">
                <a:sym typeface="Wingdings" panose="05000000000000000000" pitchFamily="2" charset="2"/>
              </a:rPr>
              <a:t> </a:t>
            </a:r>
            <a:r>
              <a:rPr lang="en-GB" sz="2000" dirty="0" err="1">
                <a:sym typeface="Wingdings" panose="05000000000000000000" pitchFamily="2" charset="2"/>
              </a:rPr>
              <a:t>Explosieven</a:t>
            </a:r>
            <a:r>
              <a:rPr lang="en-GB" sz="2000" dirty="0">
                <a:sym typeface="Wingdings" panose="05000000000000000000" pitchFamily="2" charset="2"/>
              </a:rPr>
              <a:t> </a:t>
            </a:r>
            <a:r>
              <a:rPr lang="en-GB" sz="2000" dirty="0" err="1">
                <a:sym typeface="Wingdings" panose="05000000000000000000" pitchFamily="2" charset="2"/>
              </a:rPr>
              <a:t>gebruikt</a:t>
            </a:r>
            <a:r>
              <a:rPr lang="en-GB" sz="2000" dirty="0">
                <a:sym typeface="Wingdings" panose="05000000000000000000" pitchFamily="2" charset="2"/>
              </a:rPr>
              <a:t> om de brand </a:t>
            </a:r>
            <a:r>
              <a:rPr lang="en-GB" sz="2000" dirty="0" err="1">
                <a:sym typeface="Wingdings" panose="05000000000000000000" pitchFamily="2" charset="2"/>
              </a:rPr>
              <a:t>te</a:t>
            </a:r>
            <a:r>
              <a:rPr lang="en-GB" sz="2000" dirty="0">
                <a:sym typeface="Wingdings" panose="05000000000000000000" pitchFamily="2" charset="2"/>
              </a:rPr>
              <a:t> </a:t>
            </a:r>
            <a:r>
              <a:rPr lang="en-GB" sz="2000" dirty="0" err="1">
                <a:sym typeface="Wingdings" panose="05000000000000000000" pitchFamily="2" charset="2"/>
              </a:rPr>
              <a:t>starten</a:t>
            </a:r>
            <a:endParaRPr lang="en-NL" sz="2000" dirty="0"/>
          </a:p>
        </p:txBody>
      </p:sp>
    </p:spTree>
    <p:extLst>
      <p:ext uri="{BB962C8B-B14F-4D97-AF65-F5344CB8AC3E}">
        <p14:creationId xmlns:p14="http://schemas.microsoft.com/office/powerpoint/2010/main" val="8318800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2106" y="6528634"/>
            <a:ext cx="383914" cy="16092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469210" y="6477635"/>
            <a:ext cx="128336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70C1"/>
                </a:solidFill>
                <a:latin typeface="CIDFont+F2"/>
              </a:rPr>
              <a:t>Laden en VVE</a:t>
            </a:r>
            <a:endParaRPr lang="en-US" sz="1200" dirty="0"/>
          </a:p>
        </p:txBody>
      </p:sp>
      <p:pic>
        <p:nvPicPr>
          <p:cNvPr id="1026" name="Picture 2" descr="Vereniging Elektrische Rijde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89" y="141833"/>
            <a:ext cx="1247775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905876" y="1327145"/>
            <a:ext cx="993357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0" i="0" u="none" strike="noStrike" baseline="0" dirty="0"/>
              <a:t>• </a:t>
            </a:r>
            <a:r>
              <a:rPr lang="en-US" sz="2000" b="0" i="0" u="none" strike="noStrike" baseline="0" dirty="0" err="1"/>
              <a:t>brandweeradvies</a:t>
            </a:r>
            <a:r>
              <a:rPr lang="en-US" sz="2000" b="0" i="0" u="none" strike="noStrike" baseline="0" dirty="0"/>
              <a:t> </a:t>
            </a:r>
            <a:r>
              <a:rPr lang="en-US" sz="2000" b="0" i="0" u="none" strike="noStrike" baseline="0" dirty="0" err="1"/>
              <a:t>mei</a:t>
            </a:r>
            <a:r>
              <a:rPr lang="en-US" sz="2000" b="0" i="0" u="none" strike="noStrike" baseline="0" dirty="0"/>
              <a:t> 2020</a:t>
            </a:r>
            <a:r>
              <a:rPr lang="en-US" sz="2000" dirty="0"/>
              <a:t>:</a:t>
            </a:r>
            <a:br>
              <a:rPr lang="en-US" sz="2000" dirty="0"/>
            </a:br>
            <a:endParaRPr lang="en-US" sz="2000" dirty="0"/>
          </a:p>
          <a:p>
            <a:pPr marL="285750" indent="-285750">
              <a:buFont typeface="Courier New" panose="02070309020205020404" pitchFamily="49" charset="0"/>
              <a:buChar char="o"/>
            </a:pPr>
            <a:br>
              <a:rPr lang="en-US" sz="2000" dirty="0"/>
            </a:br>
            <a:endParaRPr lang="en-US" sz="2000" dirty="0"/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br>
              <a:rPr lang="en-US" sz="2000" dirty="0"/>
            </a:br>
            <a:endParaRPr lang="en-US" sz="2000" dirty="0"/>
          </a:p>
          <a:p>
            <a:br>
              <a:rPr lang="en-US" sz="2000" b="0" i="0" u="none" strike="noStrike" dirty="0"/>
            </a:br>
            <a:endParaRPr lang="en-US" sz="2000" dirty="0"/>
          </a:p>
        </p:txBody>
      </p:sp>
      <p:sp>
        <p:nvSpPr>
          <p:cNvPr id="8" name="Rectangle 7"/>
          <p:cNvSpPr/>
          <p:nvPr/>
        </p:nvSpPr>
        <p:spPr>
          <a:xfrm>
            <a:off x="1847309" y="219104"/>
            <a:ext cx="21934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•  (brand)</a:t>
            </a:r>
            <a:r>
              <a:rPr lang="en-US" sz="2000" dirty="0" err="1"/>
              <a:t>veiligheid</a:t>
            </a:r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876" y="1794144"/>
            <a:ext cx="7986986" cy="448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3733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1488" y="6528634"/>
            <a:ext cx="383914" cy="16092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378592" y="6477635"/>
            <a:ext cx="128336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70C1"/>
                </a:solidFill>
                <a:latin typeface="CIDFont+F2"/>
              </a:rPr>
              <a:t>Laden en VVE</a:t>
            </a:r>
            <a:endParaRPr lang="en-US" sz="1200" dirty="0"/>
          </a:p>
        </p:txBody>
      </p:sp>
      <p:pic>
        <p:nvPicPr>
          <p:cNvPr id="1026" name="Picture 2" descr="Vereniging Elektrische Rijde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89" y="141833"/>
            <a:ext cx="1247775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905876" y="1327145"/>
            <a:ext cx="993357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0" i="0" u="none" strike="noStrike" baseline="0" dirty="0"/>
              <a:t>• </a:t>
            </a:r>
            <a:r>
              <a:rPr lang="en-US" sz="2000" b="0" i="0" u="none" strike="noStrike" baseline="0" dirty="0" err="1"/>
              <a:t>brandweeradvies</a:t>
            </a:r>
            <a:r>
              <a:rPr lang="en-US" sz="2000" b="0" i="0" u="none" strike="noStrike" baseline="0" dirty="0"/>
              <a:t> </a:t>
            </a:r>
            <a:r>
              <a:rPr lang="en-US" sz="2000" b="0" i="0" u="none" strike="noStrike" baseline="0" dirty="0" err="1"/>
              <a:t>mei</a:t>
            </a:r>
            <a:r>
              <a:rPr lang="en-US" sz="2000" b="0" i="0" u="none" strike="noStrike" baseline="0" dirty="0"/>
              <a:t> 2020</a:t>
            </a:r>
            <a:r>
              <a:rPr lang="en-US" sz="2000" dirty="0"/>
              <a:t>:</a:t>
            </a:r>
            <a:br>
              <a:rPr lang="en-US" sz="2000" dirty="0"/>
            </a:br>
            <a:endParaRPr lang="en-US" sz="2000" dirty="0"/>
          </a:p>
          <a:p>
            <a:r>
              <a:rPr lang="en-US" sz="2000" dirty="0"/>
              <a:t>      </a:t>
            </a:r>
            <a:r>
              <a:rPr lang="en-US" sz="2000" dirty="0" err="1"/>
              <a:t>Uitschakelmogelijkheid</a:t>
            </a:r>
            <a:r>
              <a:rPr lang="en-US" sz="2000" dirty="0"/>
              <a:t> </a:t>
            </a:r>
            <a:r>
              <a:rPr lang="en-US" sz="2000" dirty="0" err="1"/>
              <a:t>alle</a:t>
            </a:r>
            <a:r>
              <a:rPr lang="en-US" sz="2000" dirty="0"/>
              <a:t> </a:t>
            </a:r>
            <a:r>
              <a:rPr lang="en-US" sz="2000" dirty="0" err="1"/>
              <a:t>laadpalen</a:t>
            </a:r>
            <a:endParaRPr lang="en-US" sz="2000" dirty="0"/>
          </a:p>
          <a:p>
            <a:r>
              <a:rPr lang="en-US" sz="2000" dirty="0"/>
              <a:t>      </a:t>
            </a:r>
            <a:r>
              <a:rPr lang="en-US" sz="2000" dirty="0" err="1"/>
              <a:t>Detectie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alarmering</a:t>
            </a:r>
            <a:endParaRPr lang="en-US" sz="2000" dirty="0"/>
          </a:p>
          <a:p>
            <a:r>
              <a:rPr lang="en-US" sz="2000" dirty="0"/>
              <a:t>      </a:t>
            </a:r>
            <a:r>
              <a:rPr lang="en-US" sz="2000" dirty="0" err="1"/>
              <a:t>Beperking</a:t>
            </a:r>
            <a:r>
              <a:rPr lang="en-US" sz="2000" dirty="0"/>
              <a:t> van </a:t>
            </a:r>
            <a:r>
              <a:rPr lang="en-US" sz="2000" dirty="0" err="1"/>
              <a:t>branduitbreiding</a:t>
            </a:r>
            <a:endParaRPr lang="en-US" sz="2000" dirty="0"/>
          </a:p>
          <a:p>
            <a:r>
              <a:rPr lang="en-US" sz="2000" dirty="0"/>
              <a:t>      </a:t>
            </a:r>
            <a:r>
              <a:rPr lang="en-US" sz="2000" dirty="0" err="1"/>
              <a:t>Deskundig</a:t>
            </a:r>
            <a:r>
              <a:rPr lang="en-US" sz="2000" dirty="0"/>
              <a:t> </a:t>
            </a:r>
            <a:r>
              <a:rPr lang="en-US" sz="2000" dirty="0" err="1"/>
              <a:t>aanleg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onderhoud</a:t>
            </a:r>
            <a:endParaRPr lang="en-US" sz="2000" dirty="0"/>
          </a:p>
          <a:p>
            <a:r>
              <a:rPr lang="en-US" sz="2000" dirty="0"/>
              <a:t>      </a:t>
            </a:r>
            <a:r>
              <a:rPr lang="en-US" sz="2000" dirty="0" err="1"/>
              <a:t>Voldoende</a:t>
            </a:r>
            <a:r>
              <a:rPr lang="en-US" sz="2000" dirty="0"/>
              <a:t> </a:t>
            </a:r>
            <a:r>
              <a:rPr lang="en-US" sz="2000" dirty="0" err="1"/>
              <a:t>dekking</a:t>
            </a:r>
            <a:r>
              <a:rPr lang="en-US" sz="2000" dirty="0"/>
              <a:t> </a:t>
            </a:r>
            <a:r>
              <a:rPr lang="en-US" sz="2000" dirty="0" err="1"/>
              <a:t>brandschadeverzekering</a:t>
            </a:r>
            <a:br>
              <a:rPr lang="en-US" sz="2000" dirty="0"/>
            </a:br>
            <a:endParaRPr lang="en-US" sz="2000" dirty="0"/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br>
              <a:rPr lang="en-US" sz="2000" dirty="0"/>
            </a:br>
            <a:endParaRPr lang="en-US" sz="2000" dirty="0"/>
          </a:p>
          <a:p>
            <a:br>
              <a:rPr lang="en-US" sz="2000" b="0" i="0" u="none" strike="noStrike" dirty="0"/>
            </a:br>
            <a:endParaRPr lang="en-US" sz="2000" dirty="0"/>
          </a:p>
        </p:txBody>
      </p:sp>
      <p:sp>
        <p:nvSpPr>
          <p:cNvPr id="8" name="Rectangle 7"/>
          <p:cNvSpPr/>
          <p:nvPr/>
        </p:nvSpPr>
        <p:spPr>
          <a:xfrm>
            <a:off x="1847309" y="219104"/>
            <a:ext cx="21934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•  (brand)</a:t>
            </a:r>
            <a:r>
              <a:rPr lang="en-US" sz="2000" dirty="0" err="1"/>
              <a:t>veiligheid</a:t>
            </a: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5882" y="1327145"/>
            <a:ext cx="4053505" cy="22684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5883" y="3786388"/>
            <a:ext cx="4067036" cy="228412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62" y="2023717"/>
            <a:ext cx="240813" cy="21337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71" y="2333805"/>
            <a:ext cx="240813" cy="21337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71" y="2629452"/>
            <a:ext cx="240813" cy="21337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62" y="2953982"/>
            <a:ext cx="240813" cy="21337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62" y="3242557"/>
            <a:ext cx="240813" cy="21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3313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ereniging Elektrische Rijd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89" y="141833"/>
            <a:ext cx="1247775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905876" y="1327145"/>
            <a:ext cx="9243989" cy="13018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9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.000.000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brandstofauto’s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NL: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aantal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autobranden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2021:  4750 (13 per dag!)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https://alarmeringen.nl/data/autobranden/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exclusief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ongevallen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snelwegen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Aantal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elektrische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voertuigen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t/m 31-12-2021:   		381.000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https://www.rvo.nl/onderwerpen/duurzaam-ondernemen/energie-en-milieu-innovaties/elektrisch-rijden/stand-van-zaken/cijfers-elektrisch-vervoer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Bij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zelfde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verhouding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zouden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er 201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branden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elektrische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auto’s per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jaar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zijn</a:t>
            </a:r>
            <a:br>
              <a:rPr lang="en-US" sz="2000" dirty="0">
                <a:solidFill>
                  <a:prstClr val="black"/>
                </a:solidFill>
                <a:latin typeface="Calibri" panose="020F0502020204030204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(4 per week!).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Realiteit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2021: 65 </a:t>
            </a:r>
            <a:r>
              <a:rPr lang="en-US" sz="2000" dirty="0" err="1">
                <a:solidFill>
                  <a:prstClr val="black"/>
                </a:solidFill>
                <a:latin typeface="Calibri" panose="020F0502020204030204"/>
              </a:rPr>
              <a:t>ev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branden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(NIPV)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Tesla impact report 2020: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Tesla: 1/205 million miles,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ICE: 1/19 million miles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factor 10x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47309" y="219104"/>
            <a:ext cx="19954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 (brand)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veiligheid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2" descr="https://cdn.shopify.com/s/files/1/0196/5170/files/Tesla-Fires--1536x994.png?v=162921487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576" y="4850805"/>
            <a:ext cx="1678824" cy="108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60E94F-5C06-4312-AD6B-B34C8C98E5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6202" y="6528634"/>
            <a:ext cx="383914" cy="16092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8455573-95C2-4C35-AF93-107E861F03B7}"/>
              </a:ext>
            </a:extLst>
          </p:cNvPr>
          <p:cNvSpPr/>
          <p:nvPr/>
        </p:nvSpPr>
        <p:spPr>
          <a:xfrm>
            <a:off x="10403306" y="6477635"/>
            <a:ext cx="128336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1"/>
                </a:solidFill>
                <a:effectLst/>
                <a:uLnTx/>
                <a:uFillTx/>
                <a:latin typeface="CIDFont+F2"/>
                <a:ea typeface="+mn-ea"/>
                <a:cs typeface="+mn-cs"/>
              </a:rPr>
              <a:t>Laden en VVE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1E7C8C-FE4B-2029-3453-3B0871D772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72294" y="4035759"/>
            <a:ext cx="3458839" cy="149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4277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ereniging Elektrische Rijd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89" y="141833"/>
            <a:ext cx="1247775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847309" y="219104"/>
            <a:ext cx="19954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 (brand)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veiligheid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C60E94F-5C06-4312-AD6B-B34C8C98E5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6202" y="6528634"/>
            <a:ext cx="383914" cy="16092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8455573-95C2-4C35-AF93-107E861F03B7}"/>
              </a:ext>
            </a:extLst>
          </p:cNvPr>
          <p:cNvSpPr/>
          <p:nvPr/>
        </p:nvSpPr>
        <p:spPr>
          <a:xfrm>
            <a:off x="10403306" y="6477635"/>
            <a:ext cx="128336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1"/>
                </a:solidFill>
                <a:effectLst/>
                <a:uLnTx/>
                <a:uFillTx/>
                <a:latin typeface="CIDFont+F2"/>
                <a:ea typeface="+mn-ea"/>
                <a:cs typeface="+mn-cs"/>
              </a:rPr>
              <a:t>Laden en VVE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88DADD-AB40-B25A-C709-41DC52B02E54}"/>
              </a:ext>
            </a:extLst>
          </p:cNvPr>
          <p:cNvSpPr txBox="1"/>
          <p:nvPr/>
        </p:nvSpPr>
        <p:spPr>
          <a:xfrm>
            <a:off x="740229" y="1153886"/>
            <a:ext cx="105700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QUIZ </a:t>
            </a:r>
            <a:r>
              <a:rPr lang="en-GB" sz="2400" b="1" dirty="0" err="1"/>
              <a:t>vragen</a:t>
            </a:r>
            <a:r>
              <a:rPr lang="en-GB" sz="2400" b="1" dirty="0"/>
              <a:t>:</a:t>
            </a:r>
            <a:br>
              <a:rPr lang="en-GB" dirty="0"/>
            </a:b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Wanneer</a:t>
            </a:r>
            <a:r>
              <a:rPr lang="en-GB" dirty="0"/>
              <a:t> was er </a:t>
            </a:r>
            <a:r>
              <a:rPr lang="en-GB" dirty="0" err="1"/>
              <a:t>voor</a:t>
            </a:r>
            <a:r>
              <a:rPr lang="en-GB" dirty="0"/>
              <a:t> het </a:t>
            </a:r>
            <a:r>
              <a:rPr lang="en-GB" dirty="0" err="1"/>
              <a:t>laatst</a:t>
            </a:r>
            <a:r>
              <a:rPr lang="en-GB" dirty="0"/>
              <a:t> in Nederland </a:t>
            </a:r>
            <a:r>
              <a:rPr lang="en-GB" dirty="0" err="1"/>
              <a:t>een</a:t>
            </a:r>
            <a:r>
              <a:rPr lang="en-GB" dirty="0"/>
              <a:t> brand in </a:t>
            </a:r>
            <a:r>
              <a:rPr lang="en-GB" dirty="0" err="1"/>
              <a:t>een</a:t>
            </a:r>
            <a:r>
              <a:rPr lang="en-GB" dirty="0"/>
              <a:t> </a:t>
            </a:r>
            <a:r>
              <a:rPr lang="en-GB" dirty="0" err="1"/>
              <a:t>parkeergarage</a:t>
            </a:r>
            <a:r>
              <a:rPr lang="en-GB" dirty="0"/>
              <a:t> ?</a:t>
            </a:r>
            <a:br>
              <a:rPr lang="en-GB" dirty="0"/>
            </a:br>
            <a:br>
              <a:rPr lang="en-GB" dirty="0"/>
            </a:b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6947310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2272</TotalTime>
  <Words>2042</Words>
  <Application>Microsoft Office PowerPoint</Application>
  <PresentationFormat>Widescreen</PresentationFormat>
  <Paragraphs>283</Paragraphs>
  <Slides>27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&amp;quot</vt:lpstr>
      <vt:lpstr>adelle-sans</vt:lpstr>
      <vt:lpstr>Arial</vt:lpstr>
      <vt:lpstr>Calibri</vt:lpstr>
      <vt:lpstr>Calibri Light</vt:lpstr>
      <vt:lpstr>CIDFont+F2</vt:lpstr>
      <vt:lpstr>Courier New</vt:lpstr>
      <vt:lpstr>Georgia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van Gent, Robert</dc:creator>
  <cp:lastModifiedBy>robertvg</cp:lastModifiedBy>
  <cp:revision>112</cp:revision>
  <dcterms:created xsi:type="dcterms:W3CDTF">2021-09-19T09:55:47Z</dcterms:created>
  <dcterms:modified xsi:type="dcterms:W3CDTF">2023-02-23T19:43:21Z</dcterms:modified>
</cp:coreProperties>
</file>